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9" r:id="rId2"/>
    <p:sldId id="260" r:id="rId3"/>
    <p:sldId id="261" r:id="rId4"/>
    <p:sldId id="262" r:id="rId5"/>
    <p:sldId id="263" r:id="rId6"/>
    <p:sldId id="264" r:id="rId7"/>
    <p:sldId id="265" r:id="rId8"/>
    <p:sldId id="269" r:id="rId9"/>
    <p:sldId id="270" r:id="rId10"/>
    <p:sldId id="271" r:id="rId11"/>
    <p:sldId id="266" r:id="rId12"/>
    <p:sldId id="267" r:id="rId13"/>
    <p:sldId id="268" r:id="rId14"/>
    <p:sldId id="272" r:id="rId15"/>
    <p:sldId id="275" r:id="rId16"/>
    <p:sldId id="358" r:id="rId17"/>
    <p:sldId id="340" r:id="rId18"/>
    <p:sldId id="360" r:id="rId19"/>
    <p:sldId id="361" r:id="rId20"/>
    <p:sldId id="363" r:id="rId21"/>
    <p:sldId id="3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AF8D6-072E-449C-8267-FEE3F8A8B681}" type="datetimeFigureOut">
              <a:rPr lang="en-IN" smtClean="0"/>
              <a:t>07-08-2026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188878-8086-45F0-BDDE-127676A09C90}" type="slidenum">
              <a:rPr lang="en-IN" smtClean="0"/>
              <a:t>‹#›</a:t>
            </a:fld>
            <a:endParaRPr lang="en-IN"/>
          </a:p>
        </p:txBody>
      </p:sp>
    </p:spTree>
    <p:extLst>
      <p:ext uri="{BB962C8B-B14F-4D97-AF65-F5344CB8AC3E}">
        <p14:creationId xmlns:p14="http://schemas.microsoft.com/office/powerpoint/2010/main" val="2069333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CB63A-E257-C347-77A6-96F03411F8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C6F50EC-5813-432D-0F31-ECD3788413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1BA8C5A-8201-D303-82D4-E27568D9006E}"/>
              </a:ext>
            </a:extLst>
          </p:cNvPr>
          <p:cNvSpPr>
            <a:spLocks noGrp="1"/>
          </p:cNvSpPr>
          <p:nvPr>
            <p:ph type="dt" sz="half" idx="10"/>
          </p:nvPr>
        </p:nvSpPr>
        <p:spPr/>
        <p:txBody>
          <a:bodyPr/>
          <a:lstStyle/>
          <a:p>
            <a:fld id="{1C6B7293-E4DE-4682-8ACB-765645295CE0}" type="datetime1">
              <a:rPr lang="en-IN" smtClean="0"/>
              <a:t>07-08-2026</a:t>
            </a:fld>
            <a:endParaRPr lang="en-IN"/>
          </a:p>
        </p:txBody>
      </p:sp>
      <p:sp>
        <p:nvSpPr>
          <p:cNvPr id="5" name="Footer Placeholder 4">
            <a:extLst>
              <a:ext uri="{FF2B5EF4-FFF2-40B4-BE49-F238E27FC236}">
                <a16:creationId xmlns:a16="http://schemas.microsoft.com/office/drawing/2014/main" id="{0AD14B35-2143-CCBD-E67B-EA42C1A90578}"/>
              </a:ext>
            </a:extLst>
          </p:cNvPr>
          <p:cNvSpPr>
            <a:spLocks noGrp="1"/>
          </p:cNvSpPr>
          <p:nvPr>
            <p:ph type="ftr" sz="quarter" idx="11"/>
          </p:nvPr>
        </p:nvSpPr>
        <p:spPr/>
        <p:txBody>
          <a:bodyPr/>
          <a:lstStyle/>
          <a:p>
            <a:r>
              <a:rPr lang="en-US"/>
              <a:t>MSE-CDP Developing Common Facility Centre</a:t>
            </a:r>
            <a:endParaRPr lang="en-IN"/>
          </a:p>
        </p:txBody>
      </p:sp>
      <p:sp>
        <p:nvSpPr>
          <p:cNvPr id="6" name="Slide Number Placeholder 5">
            <a:extLst>
              <a:ext uri="{FF2B5EF4-FFF2-40B4-BE49-F238E27FC236}">
                <a16:creationId xmlns:a16="http://schemas.microsoft.com/office/drawing/2014/main" id="{17C9A595-72AC-867F-C814-C1EAEE069270}"/>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355497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E6838-F82A-3C6A-3E02-7C290A416E3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BA9900C-8FEC-0A61-F21C-B7B219957C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2EEB5CF-75A4-B6BA-10C6-9A8A28C9D2CE}"/>
              </a:ext>
            </a:extLst>
          </p:cNvPr>
          <p:cNvSpPr>
            <a:spLocks noGrp="1"/>
          </p:cNvSpPr>
          <p:nvPr>
            <p:ph type="dt" sz="half" idx="10"/>
          </p:nvPr>
        </p:nvSpPr>
        <p:spPr/>
        <p:txBody>
          <a:bodyPr/>
          <a:lstStyle/>
          <a:p>
            <a:fld id="{146A0275-F69F-4DB6-AC63-BEE4B169DA56}" type="datetime1">
              <a:rPr lang="en-IN" smtClean="0"/>
              <a:t>07-08-2026</a:t>
            </a:fld>
            <a:endParaRPr lang="en-IN"/>
          </a:p>
        </p:txBody>
      </p:sp>
      <p:sp>
        <p:nvSpPr>
          <p:cNvPr id="5" name="Footer Placeholder 4">
            <a:extLst>
              <a:ext uri="{FF2B5EF4-FFF2-40B4-BE49-F238E27FC236}">
                <a16:creationId xmlns:a16="http://schemas.microsoft.com/office/drawing/2014/main" id="{8EB5AC64-0229-B5C8-D8C5-4A4F4389A96F}"/>
              </a:ext>
            </a:extLst>
          </p:cNvPr>
          <p:cNvSpPr>
            <a:spLocks noGrp="1"/>
          </p:cNvSpPr>
          <p:nvPr>
            <p:ph type="ftr" sz="quarter" idx="11"/>
          </p:nvPr>
        </p:nvSpPr>
        <p:spPr/>
        <p:txBody>
          <a:bodyPr/>
          <a:lstStyle/>
          <a:p>
            <a:r>
              <a:rPr lang="en-US"/>
              <a:t>MSE-CDP Developing Common Facility Centre</a:t>
            </a:r>
            <a:endParaRPr lang="en-IN"/>
          </a:p>
        </p:txBody>
      </p:sp>
      <p:sp>
        <p:nvSpPr>
          <p:cNvPr id="6" name="Slide Number Placeholder 5">
            <a:extLst>
              <a:ext uri="{FF2B5EF4-FFF2-40B4-BE49-F238E27FC236}">
                <a16:creationId xmlns:a16="http://schemas.microsoft.com/office/drawing/2014/main" id="{3975AFEE-2E68-6204-1B57-3207E0DF9C0F}"/>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14267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D0579C-6D00-20EC-7172-F3779D72FD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B89BFD1-1FB8-BCF2-944E-2D8A436B72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CADAF8C-2650-738E-85C7-7DB2BC1C3963}"/>
              </a:ext>
            </a:extLst>
          </p:cNvPr>
          <p:cNvSpPr>
            <a:spLocks noGrp="1"/>
          </p:cNvSpPr>
          <p:nvPr>
            <p:ph type="dt" sz="half" idx="10"/>
          </p:nvPr>
        </p:nvSpPr>
        <p:spPr/>
        <p:txBody>
          <a:bodyPr/>
          <a:lstStyle/>
          <a:p>
            <a:fld id="{E894EFCA-0EAB-440B-A685-93539601BB9B}" type="datetime1">
              <a:rPr lang="en-IN" smtClean="0"/>
              <a:t>07-08-2026</a:t>
            </a:fld>
            <a:endParaRPr lang="en-IN"/>
          </a:p>
        </p:txBody>
      </p:sp>
      <p:sp>
        <p:nvSpPr>
          <p:cNvPr id="5" name="Footer Placeholder 4">
            <a:extLst>
              <a:ext uri="{FF2B5EF4-FFF2-40B4-BE49-F238E27FC236}">
                <a16:creationId xmlns:a16="http://schemas.microsoft.com/office/drawing/2014/main" id="{0A5E9021-318B-F953-438F-7504AA765D33}"/>
              </a:ext>
            </a:extLst>
          </p:cNvPr>
          <p:cNvSpPr>
            <a:spLocks noGrp="1"/>
          </p:cNvSpPr>
          <p:nvPr>
            <p:ph type="ftr" sz="quarter" idx="11"/>
          </p:nvPr>
        </p:nvSpPr>
        <p:spPr/>
        <p:txBody>
          <a:bodyPr/>
          <a:lstStyle/>
          <a:p>
            <a:r>
              <a:rPr lang="en-US"/>
              <a:t>MSE-CDP Developing Common Facility Centre</a:t>
            </a:r>
            <a:endParaRPr lang="en-IN"/>
          </a:p>
        </p:txBody>
      </p:sp>
      <p:sp>
        <p:nvSpPr>
          <p:cNvPr id="6" name="Slide Number Placeholder 5">
            <a:extLst>
              <a:ext uri="{FF2B5EF4-FFF2-40B4-BE49-F238E27FC236}">
                <a16:creationId xmlns:a16="http://schemas.microsoft.com/office/drawing/2014/main" id="{7A11BE55-789E-EA4A-18F7-609B9EF34165}"/>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482581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9884-9EE7-5DF1-EBA9-2D03531D665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DCADADB-D61F-2021-0A60-79FAC17391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EF1E75-AA0B-8C77-6353-FEB5E801E833}"/>
              </a:ext>
            </a:extLst>
          </p:cNvPr>
          <p:cNvSpPr>
            <a:spLocks noGrp="1"/>
          </p:cNvSpPr>
          <p:nvPr>
            <p:ph type="dt" sz="half" idx="10"/>
          </p:nvPr>
        </p:nvSpPr>
        <p:spPr/>
        <p:txBody>
          <a:bodyPr/>
          <a:lstStyle/>
          <a:p>
            <a:fld id="{22CC1067-9F2C-495B-B2DE-34C874202B34}" type="datetime1">
              <a:rPr lang="en-IN" smtClean="0"/>
              <a:t>07-08-2026</a:t>
            </a:fld>
            <a:endParaRPr lang="en-IN"/>
          </a:p>
        </p:txBody>
      </p:sp>
      <p:sp>
        <p:nvSpPr>
          <p:cNvPr id="5" name="Footer Placeholder 4">
            <a:extLst>
              <a:ext uri="{FF2B5EF4-FFF2-40B4-BE49-F238E27FC236}">
                <a16:creationId xmlns:a16="http://schemas.microsoft.com/office/drawing/2014/main" id="{B2E8FDA6-905D-56AF-BDEE-E9714D2D626A}"/>
              </a:ext>
            </a:extLst>
          </p:cNvPr>
          <p:cNvSpPr>
            <a:spLocks noGrp="1"/>
          </p:cNvSpPr>
          <p:nvPr>
            <p:ph type="ftr" sz="quarter" idx="11"/>
          </p:nvPr>
        </p:nvSpPr>
        <p:spPr/>
        <p:txBody>
          <a:bodyPr/>
          <a:lstStyle/>
          <a:p>
            <a:r>
              <a:rPr lang="en-US"/>
              <a:t>MSE-CDP Developing Common Facility Centre</a:t>
            </a:r>
            <a:endParaRPr lang="en-IN"/>
          </a:p>
        </p:txBody>
      </p:sp>
      <p:sp>
        <p:nvSpPr>
          <p:cNvPr id="6" name="Slide Number Placeholder 5">
            <a:extLst>
              <a:ext uri="{FF2B5EF4-FFF2-40B4-BE49-F238E27FC236}">
                <a16:creationId xmlns:a16="http://schemas.microsoft.com/office/drawing/2014/main" id="{FB31F7A6-9018-5456-6587-1BF370D3C9FB}"/>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223638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AE6F7-4E0F-6503-79C5-67D7CADE41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B064BDA-6741-3D7D-532A-0C87F8FBA5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9137AC-29A3-7536-6C18-6E71AD03E0B4}"/>
              </a:ext>
            </a:extLst>
          </p:cNvPr>
          <p:cNvSpPr>
            <a:spLocks noGrp="1"/>
          </p:cNvSpPr>
          <p:nvPr>
            <p:ph type="dt" sz="half" idx="10"/>
          </p:nvPr>
        </p:nvSpPr>
        <p:spPr/>
        <p:txBody>
          <a:bodyPr/>
          <a:lstStyle/>
          <a:p>
            <a:fld id="{8DB5B152-9F2D-4B05-A92A-4E424338989C}" type="datetime1">
              <a:rPr lang="en-IN" smtClean="0"/>
              <a:t>07-08-2026</a:t>
            </a:fld>
            <a:endParaRPr lang="en-IN"/>
          </a:p>
        </p:txBody>
      </p:sp>
      <p:sp>
        <p:nvSpPr>
          <p:cNvPr id="5" name="Footer Placeholder 4">
            <a:extLst>
              <a:ext uri="{FF2B5EF4-FFF2-40B4-BE49-F238E27FC236}">
                <a16:creationId xmlns:a16="http://schemas.microsoft.com/office/drawing/2014/main" id="{D2DE563B-18D8-2232-876A-BD7C592A595D}"/>
              </a:ext>
            </a:extLst>
          </p:cNvPr>
          <p:cNvSpPr>
            <a:spLocks noGrp="1"/>
          </p:cNvSpPr>
          <p:nvPr>
            <p:ph type="ftr" sz="quarter" idx="11"/>
          </p:nvPr>
        </p:nvSpPr>
        <p:spPr/>
        <p:txBody>
          <a:bodyPr/>
          <a:lstStyle/>
          <a:p>
            <a:r>
              <a:rPr lang="en-US"/>
              <a:t>MSE-CDP Developing Common Facility Centre</a:t>
            </a:r>
            <a:endParaRPr lang="en-IN"/>
          </a:p>
        </p:txBody>
      </p:sp>
      <p:sp>
        <p:nvSpPr>
          <p:cNvPr id="6" name="Slide Number Placeholder 5">
            <a:extLst>
              <a:ext uri="{FF2B5EF4-FFF2-40B4-BE49-F238E27FC236}">
                <a16:creationId xmlns:a16="http://schemas.microsoft.com/office/drawing/2014/main" id="{CF4F8AAD-B326-3DEA-B5FA-4332630FC791}"/>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265122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77B1-3B67-FD46-B45C-1A0C3EFBD06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263FFC6-78FF-200C-40DE-C45A134EC1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76B847D-6B84-5238-E3F0-78164E6BAF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143D02C-465F-C12F-EFC2-5363D2FDDCBB}"/>
              </a:ext>
            </a:extLst>
          </p:cNvPr>
          <p:cNvSpPr>
            <a:spLocks noGrp="1"/>
          </p:cNvSpPr>
          <p:nvPr>
            <p:ph type="dt" sz="half" idx="10"/>
          </p:nvPr>
        </p:nvSpPr>
        <p:spPr/>
        <p:txBody>
          <a:bodyPr/>
          <a:lstStyle/>
          <a:p>
            <a:fld id="{D19F03BC-189F-499F-9BA1-93F1136DE49E}" type="datetime1">
              <a:rPr lang="en-IN" smtClean="0"/>
              <a:t>07-08-2026</a:t>
            </a:fld>
            <a:endParaRPr lang="en-IN"/>
          </a:p>
        </p:txBody>
      </p:sp>
      <p:sp>
        <p:nvSpPr>
          <p:cNvPr id="6" name="Footer Placeholder 5">
            <a:extLst>
              <a:ext uri="{FF2B5EF4-FFF2-40B4-BE49-F238E27FC236}">
                <a16:creationId xmlns:a16="http://schemas.microsoft.com/office/drawing/2014/main" id="{F3774469-5037-E521-4803-739AE42BDD12}"/>
              </a:ext>
            </a:extLst>
          </p:cNvPr>
          <p:cNvSpPr>
            <a:spLocks noGrp="1"/>
          </p:cNvSpPr>
          <p:nvPr>
            <p:ph type="ftr" sz="quarter" idx="11"/>
          </p:nvPr>
        </p:nvSpPr>
        <p:spPr/>
        <p:txBody>
          <a:bodyPr/>
          <a:lstStyle/>
          <a:p>
            <a:r>
              <a:rPr lang="en-US"/>
              <a:t>MSE-CDP Developing Common Facility Centre</a:t>
            </a:r>
            <a:endParaRPr lang="en-IN"/>
          </a:p>
        </p:txBody>
      </p:sp>
      <p:sp>
        <p:nvSpPr>
          <p:cNvPr id="7" name="Slide Number Placeholder 6">
            <a:extLst>
              <a:ext uri="{FF2B5EF4-FFF2-40B4-BE49-F238E27FC236}">
                <a16:creationId xmlns:a16="http://schemas.microsoft.com/office/drawing/2014/main" id="{A89CE648-20E9-86BC-499F-86F91565E591}"/>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3384057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E947F-B8B8-D819-A41B-106BE998F67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CDE357D-A393-834B-48B5-053069D0A5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3D217-69E5-9342-D02C-46D097D905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FD9A7F1-0F69-3FEF-ACF9-42BEFE2C02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721628-1075-2A59-4C1B-440D4E5230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B054FCC-2012-6672-90EE-26BB9458C8BB}"/>
              </a:ext>
            </a:extLst>
          </p:cNvPr>
          <p:cNvSpPr>
            <a:spLocks noGrp="1"/>
          </p:cNvSpPr>
          <p:nvPr>
            <p:ph type="dt" sz="half" idx="10"/>
          </p:nvPr>
        </p:nvSpPr>
        <p:spPr/>
        <p:txBody>
          <a:bodyPr/>
          <a:lstStyle/>
          <a:p>
            <a:fld id="{2E5EA599-20FE-49F4-BCA5-01FCAA928087}" type="datetime1">
              <a:rPr lang="en-IN" smtClean="0"/>
              <a:t>07-08-2026</a:t>
            </a:fld>
            <a:endParaRPr lang="en-IN"/>
          </a:p>
        </p:txBody>
      </p:sp>
      <p:sp>
        <p:nvSpPr>
          <p:cNvPr id="8" name="Footer Placeholder 7">
            <a:extLst>
              <a:ext uri="{FF2B5EF4-FFF2-40B4-BE49-F238E27FC236}">
                <a16:creationId xmlns:a16="http://schemas.microsoft.com/office/drawing/2014/main" id="{36E7A03A-D36E-439B-0209-25FE1F9B2DD9}"/>
              </a:ext>
            </a:extLst>
          </p:cNvPr>
          <p:cNvSpPr>
            <a:spLocks noGrp="1"/>
          </p:cNvSpPr>
          <p:nvPr>
            <p:ph type="ftr" sz="quarter" idx="11"/>
          </p:nvPr>
        </p:nvSpPr>
        <p:spPr/>
        <p:txBody>
          <a:bodyPr/>
          <a:lstStyle/>
          <a:p>
            <a:r>
              <a:rPr lang="en-US"/>
              <a:t>MSE-CDP Developing Common Facility Centre</a:t>
            </a:r>
            <a:endParaRPr lang="en-IN"/>
          </a:p>
        </p:txBody>
      </p:sp>
      <p:sp>
        <p:nvSpPr>
          <p:cNvPr id="9" name="Slide Number Placeholder 8">
            <a:extLst>
              <a:ext uri="{FF2B5EF4-FFF2-40B4-BE49-F238E27FC236}">
                <a16:creationId xmlns:a16="http://schemas.microsoft.com/office/drawing/2014/main" id="{0EF02EBD-B634-75B9-0EBC-EF56C333DAC5}"/>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3882235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17C01-E957-B21A-4C50-4ADED19CFDA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A1375D6-B70F-6FD5-5246-0F59C58459F1}"/>
              </a:ext>
            </a:extLst>
          </p:cNvPr>
          <p:cNvSpPr>
            <a:spLocks noGrp="1"/>
          </p:cNvSpPr>
          <p:nvPr>
            <p:ph type="dt" sz="half" idx="10"/>
          </p:nvPr>
        </p:nvSpPr>
        <p:spPr/>
        <p:txBody>
          <a:bodyPr/>
          <a:lstStyle/>
          <a:p>
            <a:fld id="{35EEA28F-8F96-46B3-A02A-F1D4EE9C417A}" type="datetime1">
              <a:rPr lang="en-IN" smtClean="0"/>
              <a:t>07-08-2026</a:t>
            </a:fld>
            <a:endParaRPr lang="en-IN"/>
          </a:p>
        </p:txBody>
      </p:sp>
      <p:sp>
        <p:nvSpPr>
          <p:cNvPr id="4" name="Footer Placeholder 3">
            <a:extLst>
              <a:ext uri="{FF2B5EF4-FFF2-40B4-BE49-F238E27FC236}">
                <a16:creationId xmlns:a16="http://schemas.microsoft.com/office/drawing/2014/main" id="{BD9F1619-E2E3-6A0B-AC9F-D87E7F194B4C}"/>
              </a:ext>
            </a:extLst>
          </p:cNvPr>
          <p:cNvSpPr>
            <a:spLocks noGrp="1"/>
          </p:cNvSpPr>
          <p:nvPr>
            <p:ph type="ftr" sz="quarter" idx="11"/>
          </p:nvPr>
        </p:nvSpPr>
        <p:spPr/>
        <p:txBody>
          <a:bodyPr/>
          <a:lstStyle/>
          <a:p>
            <a:r>
              <a:rPr lang="en-US"/>
              <a:t>MSE-CDP Developing Common Facility Centre</a:t>
            </a:r>
            <a:endParaRPr lang="en-IN"/>
          </a:p>
        </p:txBody>
      </p:sp>
      <p:sp>
        <p:nvSpPr>
          <p:cNvPr id="5" name="Slide Number Placeholder 4">
            <a:extLst>
              <a:ext uri="{FF2B5EF4-FFF2-40B4-BE49-F238E27FC236}">
                <a16:creationId xmlns:a16="http://schemas.microsoft.com/office/drawing/2014/main" id="{083A9D64-F915-0C92-8061-C42590AD8B9C}"/>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1362664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04C432-C67D-EA69-B58D-717862F98263}"/>
              </a:ext>
            </a:extLst>
          </p:cNvPr>
          <p:cNvSpPr>
            <a:spLocks noGrp="1"/>
          </p:cNvSpPr>
          <p:nvPr>
            <p:ph type="dt" sz="half" idx="10"/>
          </p:nvPr>
        </p:nvSpPr>
        <p:spPr/>
        <p:txBody>
          <a:bodyPr/>
          <a:lstStyle/>
          <a:p>
            <a:fld id="{17C1A33C-DA73-4B58-BC57-54344A316D80}" type="datetime1">
              <a:rPr lang="en-IN" smtClean="0"/>
              <a:t>07-08-2026</a:t>
            </a:fld>
            <a:endParaRPr lang="en-IN"/>
          </a:p>
        </p:txBody>
      </p:sp>
      <p:sp>
        <p:nvSpPr>
          <p:cNvPr id="3" name="Footer Placeholder 2">
            <a:extLst>
              <a:ext uri="{FF2B5EF4-FFF2-40B4-BE49-F238E27FC236}">
                <a16:creationId xmlns:a16="http://schemas.microsoft.com/office/drawing/2014/main" id="{B630471A-FF96-E1D5-A8CC-C115CA8FBFBE}"/>
              </a:ext>
            </a:extLst>
          </p:cNvPr>
          <p:cNvSpPr>
            <a:spLocks noGrp="1"/>
          </p:cNvSpPr>
          <p:nvPr>
            <p:ph type="ftr" sz="quarter" idx="11"/>
          </p:nvPr>
        </p:nvSpPr>
        <p:spPr/>
        <p:txBody>
          <a:bodyPr/>
          <a:lstStyle/>
          <a:p>
            <a:r>
              <a:rPr lang="en-US"/>
              <a:t>MSE-CDP Developing Common Facility Centre</a:t>
            </a:r>
            <a:endParaRPr lang="en-IN"/>
          </a:p>
        </p:txBody>
      </p:sp>
      <p:sp>
        <p:nvSpPr>
          <p:cNvPr id="4" name="Slide Number Placeholder 3">
            <a:extLst>
              <a:ext uri="{FF2B5EF4-FFF2-40B4-BE49-F238E27FC236}">
                <a16:creationId xmlns:a16="http://schemas.microsoft.com/office/drawing/2014/main" id="{90BA2A27-1762-F274-4674-32FA0112322A}"/>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342310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62369-AF92-0AEF-0A30-9DB8175397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96D0016-AC42-66CD-22B3-ECC7946B12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BF7F4B4-EC0E-0501-9794-FB6801066E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AAB5A-AEB3-2227-1D83-1B9969C0D6E5}"/>
              </a:ext>
            </a:extLst>
          </p:cNvPr>
          <p:cNvSpPr>
            <a:spLocks noGrp="1"/>
          </p:cNvSpPr>
          <p:nvPr>
            <p:ph type="dt" sz="half" idx="10"/>
          </p:nvPr>
        </p:nvSpPr>
        <p:spPr/>
        <p:txBody>
          <a:bodyPr/>
          <a:lstStyle/>
          <a:p>
            <a:fld id="{F0D80A40-6689-4CA7-A6AA-07E895AE2E0D}" type="datetime1">
              <a:rPr lang="en-IN" smtClean="0"/>
              <a:t>07-08-2026</a:t>
            </a:fld>
            <a:endParaRPr lang="en-IN"/>
          </a:p>
        </p:txBody>
      </p:sp>
      <p:sp>
        <p:nvSpPr>
          <p:cNvPr id="6" name="Footer Placeholder 5">
            <a:extLst>
              <a:ext uri="{FF2B5EF4-FFF2-40B4-BE49-F238E27FC236}">
                <a16:creationId xmlns:a16="http://schemas.microsoft.com/office/drawing/2014/main" id="{751C13EB-312B-CB0A-6775-1D244811CAF7}"/>
              </a:ext>
            </a:extLst>
          </p:cNvPr>
          <p:cNvSpPr>
            <a:spLocks noGrp="1"/>
          </p:cNvSpPr>
          <p:nvPr>
            <p:ph type="ftr" sz="quarter" idx="11"/>
          </p:nvPr>
        </p:nvSpPr>
        <p:spPr/>
        <p:txBody>
          <a:bodyPr/>
          <a:lstStyle/>
          <a:p>
            <a:r>
              <a:rPr lang="en-US"/>
              <a:t>MSE-CDP Developing Common Facility Centre</a:t>
            </a:r>
            <a:endParaRPr lang="en-IN"/>
          </a:p>
        </p:txBody>
      </p:sp>
      <p:sp>
        <p:nvSpPr>
          <p:cNvPr id="7" name="Slide Number Placeholder 6">
            <a:extLst>
              <a:ext uri="{FF2B5EF4-FFF2-40B4-BE49-F238E27FC236}">
                <a16:creationId xmlns:a16="http://schemas.microsoft.com/office/drawing/2014/main" id="{41E67EFE-5CC3-9BEF-8CD9-0BD5D50BAD5F}"/>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1231123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4CBEB-69FA-D92B-75FA-D4EDC7066A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0875AB0-BFBE-DD81-A578-B8EDC1BA06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28AAFA4-C13F-B282-3E58-438E5A238B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B5C1A1-42DC-EEAF-1F72-64634AB7D502}"/>
              </a:ext>
            </a:extLst>
          </p:cNvPr>
          <p:cNvSpPr>
            <a:spLocks noGrp="1"/>
          </p:cNvSpPr>
          <p:nvPr>
            <p:ph type="dt" sz="half" idx="10"/>
          </p:nvPr>
        </p:nvSpPr>
        <p:spPr/>
        <p:txBody>
          <a:bodyPr/>
          <a:lstStyle/>
          <a:p>
            <a:fld id="{D22E29F8-27F0-451C-B633-0C9F91DEF1F1}" type="datetime1">
              <a:rPr lang="en-IN" smtClean="0"/>
              <a:t>07-08-2026</a:t>
            </a:fld>
            <a:endParaRPr lang="en-IN"/>
          </a:p>
        </p:txBody>
      </p:sp>
      <p:sp>
        <p:nvSpPr>
          <p:cNvPr id="6" name="Footer Placeholder 5">
            <a:extLst>
              <a:ext uri="{FF2B5EF4-FFF2-40B4-BE49-F238E27FC236}">
                <a16:creationId xmlns:a16="http://schemas.microsoft.com/office/drawing/2014/main" id="{C9604203-2289-F79E-B3EA-E0383A5C3F70}"/>
              </a:ext>
            </a:extLst>
          </p:cNvPr>
          <p:cNvSpPr>
            <a:spLocks noGrp="1"/>
          </p:cNvSpPr>
          <p:nvPr>
            <p:ph type="ftr" sz="quarter" idx="11"/>
          </p:nvPr>
        </p:nvSpPr>
        <p:spPr/>
        <p:txBody>
          <a:bodyPr/>
          <a:lstStyle/>
          <a:p>
            <a:r>
              <a:rPr lang="en-US"/>
              <a:t>MSE-CDP Developing Common Facility Centre</a:t>
            </a:r>
            <a:endParaRPr lang="en-IN"/>
          </a:p>
        </p:txBody>
      </p:sp>
      <p:sp>
        <p:nvSpPr>
          <p:cNvPr id="7" name="Slide Number Placeholder 6">
            <a:extLst>
              <a:ext uri="{FF2B5EF4-FFF2-40B4-BE49-F238E27FC236}">
                <a16:creationId xmlns:a16="http://schemas.microsoft.com/office/drawing/2014/main" id="{719830B7-5E68-0081-868E-763C0D539D30}"/>
              </a:ext>
            </a:extLst>
          </p:cNvPr>
          <p:cNvSpPr>
            <a:spLocks noGrp="1"/>
          </p:cNvSpPr>
          <p:nvPr>
            <p:ph type="sldNum" sz="quarter" idx="12"/>
          </p:nvPr>
        </p:nvSpPr>
        <p:spPr/>
        <p:txBody>
          <a:bodyPr/>
          <a:lstStyle/>
          <a:p>
            <a:fld id="{7268C3E4-8B59-4DF3-AC41-167EDE085D7B}" type="slidenum">
              <a:rPr lang="en-IN" smtClean="0"/>
              <a:t>‹#›</a:t>
            </a:fld>
            <a:endParaRPr lang="en-IN"/>
          </a:p>
        </p:txBody>
      </p:sp>
    </p:spTree>
    <p:extLst>
      <p:ext uri="{BB962C8B-B14F-4D97-AF65-F5344CB8AC3E}">
        <p14:creationId xmlns:p14="http://schemas.microsoft.com/office/powerpoint/2010/main" val="3067805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D35272-B976-C477-024A-BC48571FBA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C61F6F4-36E2-D085-F347-845148C5EE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6618FEF-D67F-B669-CD46-C6A9FDBF32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FBC669-0E02-4A86-8BE5-B315AF19E8D2}" type="datetime1">
              <a:rPr lang="en-IN" smtClean="0"/>
              <a:t>07-08-2026</a:t>
            </a:fld>
            <a:endParaRPr lang="en-IN"/>
          </a:p>
        </p:txBody>
      </p:sp>
      <p:sp>
        <p:nvSpPr>
          <p:cNvPr id="5" name="Footer Placeholder 4">
            <a:extLst>
              <a:ext uri="{FF2B5EF4-FFF2-40B4-BE49-F238E27FC236}">
                <a16:creationId xmlns:a16="http://schemas.microsoft.com/office/drawing/2014/main" id="{123D5E93-1E79-82A3-C674-EA18C02613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MSE-CDP Developing Common Facility Centre</a:t>
            </a:r>
            <a:endParaRPr lang="en-IN"/>
          </a:p>
        </p:txBody>
      </p:sp>
      <p:sp>
        <p:nvSpPr>
          <p:cNvPr id="6" name="Slide Number Placeholder 5">
            <a:extLst>
              <a:ext uri="{FF2B5EF4-FFF2-40B4-BE49-F238E27FC236}">
                <a16:creationId xmlns:a16="http://schemas.microsoft.com/office/drawing/2014/main" id="{12DC5F7F-E5C7-6F95-1375-B8CC5B82D0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8C3E4-8B59-4DF3-AC41-167EDE085D7B}" type="slidenum">
              <a:rPr lang="en-IN" smtClean="0"/>
              <a:t>‹#›</a:t>
            </a:fld>
            <a:endParaRPr lang="en-IN"/>
          </a:p>
        </p:txBody>
      </p:sp>
    </p:spTree>
    <p:extLst>
      <p:ext uri="{BB962C8B-B14F-4D97-AF65-F5344CB8AC3E}">
        <p14:creationId xmlns:p14="http://schemas.microsoft.com/office/powerpoint/2010/main" val="431248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57D08-08D8-DF8E-3258-0C134CE105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EAD32FF-F08E-851C-A1B4-D7B36C7C8837}"/>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About the Scheme</a:t>
            </a:r>
            <a:endParaRPr lang="en-IN" sz="3600" dirty="0">
              <a:latin typeface="+mn-lt"/>
            </a:endParaRPr>
          </a:p>
        </p:txBody>
      </p:sp>
      <p:sp>
        <p:nvSpPr>
          <p:cNvPr id="5" name="Content Placeholder 4">
            <a:extLst>
              <a:ext uri="{FF2B5EF4-FFF2-40B4-BE49-F238E27FC236}">
                <a16:creationId xmlns:a16="http://schemas.microsoft.com/office/drawing/2014/main" id="{0C3382AB-6488-CDDB-28BD-529559EC0CA0}"/>
              </a:ext>
            </a:extLst>
          </p:cNvPr>
          <p:cNvSpPr>
            <a:spLocks noGrp="1"/>
          </p:cNvSpPr>
          <p:nvPr>
            <p:ph idx="1"/>
          </p:nvPr>
        </p:nvSpPr>
        <p:spPr>
          <a:xfrm>
            <a:off x="838200" y="979714"/>
            <a:ext cx="10515600" cy="5211537"/>
          </a:xfrm>
        </p:spPr>
        <p:txBody>
          <a:bodyPr>
            <a:normAutofit lnSpcReduction="10000"/>
          </a:bodyPr>
          <a:lstStyle/>
          <a:p>
            <a:r>
              <a:rPr lang="en-US" sz="2400" dirty="0"/>
              <a:t>MSME guidelines as per Office Memorandum Dt. 24.05.2022 No.1(1247)/CDD/EFC/MSE-CDP/2021E </a:t>
            </a:r>
          </a:p>
          <a:p>
            <a:r>
              <a:rPr lang="en-US" sz="2400" dirty="0"/>
              <a:t>Implementing agency for Setting Up CFC – Ministry of MSME, govt of India </a:t>
            </a:r>
          </a:p>
          <a:p>
            <a:r>
              <a:rPr lang="en-US" sz="2400" dirty="0"/>
              <a:t>Key Objectives:</a:t>
            </a:r>
          </a:p>
          <a:p>
            <a:pPr>
              <a:buFont typeface="Wingdings" panose="05000000000000000000" pitchFamily="2" charset="2"/>
              <a:buChar char="Ø"/>
            </a:pPr>
            <a:r>
              <a:rPr lang="en-US" sz="2400" dirty="0"/>
              <a:t>To enhance sustainability, competitiveness and growth of MSEs</a:t>
            </a:r>
          </a:p>
          <a:p>
            <a:pPr>
              <a:buFont typeface="Wingdings" panose="05000000000000000000" pitchFamily="2" charset="2"/>
              <a:buChar char="Ø"/>
            </a:pPr>
            <a:r>
              <a:rPr lang="en-US" sz="2400" dirty="0"/>
              <a:t>To Build capacity of MSEs for common supportive action through integration of self-help groups, consortia, district industry associations etc.</a:t>
            </a:r>
          </a:p>
          <a:p>
            <a:pPr>
              <a:buFont typeface="Wingdings" panose="05000000000000000000" pitchFamily="2" charset="2"/>
              <a:buChar char="Ø"/>
            </a:pPr>
            <a:r>
              <a:rPr lang="en-US" sz="2400" dirty="0"/>
              <a:t>To set up common facility centers in industrial areas</a:t>
            </a:r>
          </a:p>
          <a:p>
            <a:pPr>
              <a:buFont typeface="Wingdings" panose="05000000000000000000" pitchFamily="2" charset="2"/>
              <a:buChar char="Ø"/>
            </a:pPr>
            <a:r>
              <a:rPr lang="en-US" sz="2400" dirty="0"/>
              <a:t>Promotion of green and sustainable manufacturing technology for clusters.</a:t>
            </a:r>
          </a:p>
          <a:p>
            <a:pPr>
              <a:buFont typeface="Wingdings" panose="05000000000000000000" pitchFamily="2" charset="2"/>
              <a:buChar char="Ø"/>
            </a:pPr>
            <a:r>
              <a:rPr lang="en-US" sz="2400" dirty="0"/>
              <a:t> The cluster can get a grant of </a:t>
            </a:r>
            <a:r>
              <a:rPr lang="en-US" sz="2400" dirty="0" err="1"/>
              <a:t>upto</a:t>
            </a:r>
            <a:r>
              <a:rPr lang="en-US" sz="2400" dirty="0"/>
              <a:t> Rs. 20 crores which is not to be returned to government and no interest shall be charged on this amount. This is subject to cluster meeting all the requirements of the government guidelines for CFC-CDP scheme. </a:t>
            </a:r>
            <a:endParaRPr lang="en-IN" sz="2400" dirty="0"/>
          </a:p>
        </p:txBody>
      </p:sp>
      <p:pic>
        <p:nvPicPr>
          <p:cNvPr id="2" name="Image 25">
            <a:extLst>
              <a:ext uri="{FF2B5EF4-FFF2-40B4-BE49-F238E27FC236}">
                <a16:creationId xmlns:a16="http://schemas.microsoft.com/office/drawing/2014/main" id="{53DCADD7-7B56-DF10-8538-815B8165EE47}"/>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7ED9A1D6-D505-6AA4-86C8-125FC6A55896}"/>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CDF03E57-2C3D-9B36-79CD-5D38C0BB4B3B}"/>
              </a:ext>
            </a:extLst>
          </p:cNvPr>
          <p:cNvSpPr>
            <a:spLocks noGrp="1"/>
          </p:cNvSpPr>
          <p:nvPr>
            <p:ph type="sldNum" sz="quarter" idx="12"/>
          </p:nvPr>
        </p:nvSpPr>
        <p:spPr/>
        <p:txBody>
          <a:bodyPr/>
          <a:lstStyle/>
          <a:p>
            <a:fld id="{B13E9416-BDBE-4976-8629-8F7C78F79CD8}" type="slidenum">
              <a:rPr lang="en-IN" smtClean="0"/>
              <a:t>1</a:t>
            </a:fld>
            <a:endParaRPr lang="en-IN"/>
          </a:p>
        </p:txBody>
      </p:sp>
    </p:spTree>
    <p:extLst>
      <p:ext uri="{BB962C8B-B14F-4D97-AF65-F5344CB8AC3E}">
        <p14:creationId xmlns:p14="http://schemas.microsoft.com/office/powerpoint/2010/main" val="16797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 calcmode="lin" valueType="num">
                                      <p:cBhvr additive="base">
                                        <p:cTn id="50"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 calcmode="lin" valueType="num">
                                      <p:cBhvr additive="base">
                                        <p:cTn id="56"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D48DA-B11B-DCE9-6D66-110D29BE65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E51AB0-D3BF-4C90-DBFC-EF5090017190}"/>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Benefits of ISO Certification</a:t>
            </a:r>
            <a:endParaRPr lang="en-IN" sz="3600" dirty="0">
              <a:latin typeface="+mn-lt"/>
            </a:endParaRPr>
          </a:p>
        </p:txBody>
      </p:sp>
      <p:sp>
        <p:nvSpPr>
          <p:cNvPr id="5" name="Content Placeholder 4">
            <a:extLst>
              <a:ext uri="{FF2B5EF4-FFF2-40B4-BE49-F238E27FC236}">
                <a16:creationId xmlns:a16="http://schemas.microsoft.com/office/drawing/2014/main" id="{6D1834DC-CFBF-19CD-1871-6C7B138E79C0}"/>
              </a:ext>
            </a:extLst>
          </p:cNvPr>
          <p:cNvSpPr>
            <a:spLocks noGrp="1"/>
          </p:cNvSpPr>
          <p:nvPr>
            <p:ph idx="1"/>
          </p:nvPr>
        </p:nvSpPr>
        <p:spPr>
          <a:xfrm>
            <a:off x="838200" y="979714"/>
            <a:ext cx="10515600" cy="5211537"/>
          </a:xfrm>
        </p:spPr>
        <p:txBody>
          <a:bodyPr>
            <a:normAutofit/>
          </a:bodyPr>
          <a:lstStyle/>
          <a:p>
            <a:r>
              <a:rPr lang="en-US" dirty="0"/>
              <a:t>ISO 9001 – Quality Management – ensures consistent quality at controlled / reduced cost of operation </a:t>
            </a:r>
          </a:p>
          <a:p>
            <a:r>
              <a:rPr lang="en-US" dirty="0"/>
              <a:t>ISO 14001 – Environmental Management – ensures legal environmental compliances and no adverse impact on environment  </a:t>
            </a:r>
          </a:p>
          <a:p>
            <a:r>
              <a:rPr lang="en-US" dirty="0"/>
              <a:t>ISO 45001 – Occupational Health &amp; safety Management – ensures no adverse impact on employee &amp; customer safety as well as health </a:t>
            </a:r>
          </a:p>
          <a:p>
            <a:r>
              <a:rPr lang="en-US" dirty="0"/>
              <a:t>Overall – Little investment at beginning brings in long term benefits </a:t>
            </a:r>
          </a:p>
          <a:p>
            <a:r>
              <a:rPr lang="en-US" dirty="0"/>
              <a:t>System for monitoring organizational performance is developed – Unit Head becomes free from day-to-day operations and is able to devote time for business development activities    </a:t>
            </a:r>
          </a:p>
          <a:p>
            <a:r>
              <a:rPr lang="en-US" dirty="0"/>
              <a:t>⁠Better reputation among customers leading to higher sales    </a:t>
            </a:r>
            <a:endParaRPr lang="en-IN" dirty="0"/>
          </a:p>
        </p:txBody>
      </p:sp>
      <p:pic>
        <p:nvPicPr>
          <p:cNvPr id="2" name="Image 25">
            <a:extLst>
              <a:ext uri="{FF2B5EF4-FFF2-40B4-BE49-F238E27FC236}">
                <a16:creationId xmlns:a16="http://schemas.microsoft.com/office/drawing/2014/main" id="{CF17637E-AB9A-F5FB-ED09-9C830C93C3E4}"/>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505FAE34-24F3-8E8C-800B-D9762C819895}"/>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BD9D70AA-35F0-2F1F-9F87-98A592D5B91A}"/>
              </a:ext>
            </a:extLst>
          </p:cNvPr>
          <p:cNvSpPr>
            <a:spLocks noGrp="1"/>
          </p:cNvSpPr>
          <p:nvPr>
            <p:ph type="sldNum" sz="quarter" idx="12"/>
          </p:nvPr>
        </p:nvSpPr>
        <p:spPr/>
        <p:txBody>
          <a:bodyPr/>
          <a:lstStyle/>
          <a:p>
            <a:fld id="{B13E9416-BDBE-4976-8629-8F7C78F79CD8}" type="slidenum">
              <a:rPr lang="en-IN" smtClean="0"/>
              <a:t>10</a:t>
            </a:fld>
            <a:endParaRPr lang="en-IN"/>
          </a:p>
        </p:txBody>
      </p:sp>
    </p:spTree>
    <p:extLst>
      <p:ext uri="{BB962C8B-B14F-4D97-AF65-F5344CB8AC3E}">
        <p14:creationId xmlns:p14="http://schemas.microsoft.com/office/powerpoint/2010/main" val="70861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39686-45C2-2744-7694-D62E121E458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F3CA79B-6622-1469-48BD-9B308633AF3B}"/>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CFC Actions and Timeline</a:t>
            </a:r>
            <a:endParaRPr lang="en-IN" sz="3600" dirty="0">
              <a:latin typeface="+mn-lt"/>
            </a:endParaRPr>
          </a:p>
        </p:txBody>
      </p:sp>
      <p:graphicFrame>
        <p:nvGraphicFramePr>
          <p:cNvPr id="7" name="Content Placeholder 6">
            <a:extLst>
              <a:ext uri="{FF2B5EF4-FFF2-40B4-BE49-F238E27FC236}">
                <a16:creationId xmlns:a16="http://schemas.microsoft.com/office/drawing/2014/main" id="{FEE6974F-D945-446C-0CE3-B1BE69349AD7}"/>
              </a:ext>
            </a:extLst>
          </p:cNvPr>
          <p:cNvGraphicFramePr>
            <a:graphicFrameLocks noGrp="1"/>
          </p:cNvGraphicFramePr>
          <p:nvPr>
            <p:ph idx="1"/>
            <p:extLst>
              <p:ext uri="{D42A27DB-BD31-4B8C-83A1-F6EECF244321}">
                <p14:modId xmlns:p14="http://schemas.microsoft.com/office/powerpoint/2010/main" val="2981432415"/>
              </p:ext>
            </p:extLst>
          </p:nvPr>
        </p:nvGraphicFramePr>
        <p:xfrm>
          <a:off x="838200" y="979713"/>
          <a:ext cx="10689771" cy="5164727"/>
        </p:xfrm>
        <a:graphic>
          <a:graphicData uri="http://schemas.openxmlformats.org/drawingml/2006/table">
            <a:tbl>
              <a:tblPr firstRow="1" bandRow="1">
                <a:tableStyleId>{5C22544A-7EE6-4342-B048-85BDC9FD1C3A}</a:tableStyleId>
              </a:tblPr>
              <a:tblGrid>
                <a:gridCol w="741409">
                  <a:extLst>
                    <a:ext uri="{9D8B030D-6E8A-4147-A177-3AD203B41FA5}">
                      <a16:colId xmlns:a16="http://schemas.microsoft.com/office/drawing/2014/main" val="3577729583"/>
                    </a:ext>
                  </a:extLst>
                </a:gridCol>
                <a:gridCol w="1496299">
                  <a:extLst>
                    <a:ext uri="{9D8B030D-6E8A-4147-A177-3AD203B41FA5}">
                      <a16:colId xmlns:a16="http://schemas.microsoft.com/office/drawing/2014/main" val="1168271552"/>
                    </a:ext>
                  </a:extLst>
                </a:gridCol>
                <a:gridCol w="8452063">
                  <a:extLst>
                    <a:ext uri="{9D8B030D-6E8A-4147-A177-3AD203B41FA5}">
                      <a16:colId xmlns:a16="http://schemas.microsoft.com/office/drawing/2014/main" val="1387899168"/>
                    </a:ext>
                  </a:extLst>
                </a:gridCol>
              </a:tblGrid>
              <a:tr h="623207">
                <a:tc>
                  <a:txBody>
                    <a:bodyPr/>
                    <a:lstStyle/>
                    <a:p>
                      <a:r>
                        <a:rPr lang="en-US" sz="2000" b="1" dirty="0"/>
                        <a:t>Sr. No.</a:t>
                      </a:r>
                      <a:endParaRPr lang="en-IN" sz="2000" b="1" dirty="0"/>
                    </a:p>
                  </a:txBody>
                  <a:tcPr/>
                </a:tc>
                <a:tc>
                  <a:txBody>
                    <a:bodyPr/>
                    <a:lstStyle/>
                    <a:p>
                      <a:r>
                        <a:rPr lang="en-US" sz="2000" b="1" dirty="0"/>
                        <a:t>Timeline (Month wise)</a:t>
                      </a:r>
                      <a:endParaRPr lang="en-IN" sz="2000" b="1" dirty="0"/>
                    </a:p>
                  </a:txBody>
                  <a:tcPr/>
                </a:tc>
                <a:tc>
                  <a:txBody>
                    <a:bodyPr/>
                    <a:lstStyle/>
                    <a:p>
                      <a:r>
                        <a:rPr lang="en-US" sz="2000" b="1" dirty="0"/>
                        <a:t>Actions </a:t>
                      </a:r>
                      <a:endParaRPr lang="en-IN" sz="2000" b="1" dirty="0"/>
                    </a:p>
                  </a:txBody>
                  <a:tcPr/>
                </a:tc>
                <a:extLst>
                  <a:ext uri="{0D108BD9-81ED-4DB2-BD59-A6C34878D82A}">
                    <a16:rowId xmlns:a16="http://schemas.microsoft.com/office/drawing/2014/main" val="3790221226"/>
                  </a:ext>
                </a:extLst>
              </a:tr>
              <a:tr h="623207">
                <a:tc>
                  <a:txBody>
                    <a:bodyPr/>
                    <a:lstStyle/>
                    <a:p>
                      <a:r>
                        <a:rPr lang="en-US" sz="2000" b="1" dirty="0"/>
                        <a:t>1</a:t>
                      </a:r>
                      <a:endParaRPr lang="en-IN" sz="2000" b="1" dirty="0"/>
                    </a:p>
                  </a:txBody>
                  <a:tcPr/>
                </a:tc>
                <a:tc>
                  <a:txBody>
                    <a:bodyPr/>
                    <a:lstStyle/>
                    <a:p>
                      <a:r>
                        <a:rPr lang="en-US" sz="2000" b="1" dirty="0"/>
                        <a:t>M1-M3</a:t>
                      </a:r>
                      <a:endParaRPr lang="en-IN" sz="2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-Collection of Udyam Aadhaar Cards of at least 25 share holders. Initiate the collection of Udyam Aadhaar Cards for another 20 to 25 beneficiaries and complete it asap.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-Improvement of Existing processes and documentation at current units of Shareholders and Beneficiaries and achieving Maximum possible ISO and ZED certifications ( Preferably above 75% of share holders and beneficiaries) for improving cluster's score and rating to ensure eligibility and to get the maximum grant amount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-Preparation of Manufacturing Process flow (Current and after CFC machines)	</a:t>
                      </a:r>
                    </a:p>
                  </a:txBody>
                  <a:tcPr/>
                </a:tc>
                <a:extLst>
                  <a:ext uri="{0D108BD9-81ED-4DB2-BD59-A6C34878D82A}">
                    <a16:rowId xmlns:a16="http://schemas.microsoft.com/office/drawing/2014/main" val="2043327210"/>
                  </a:ext>
                </a:extLst>
              </a:tr>
              <a:tr h="623207">
                <a:tc>
                  <a:txBody>
                    <a:bodyPr/>
                    <a:lstStyle/>
                    <a:p>
                      <a:r>
                        <a:rPr lang="en-US" sz="2000" b="1" dirty="0"/>
                        <a:t>2</a:t>
                      </a:r>
                      <a:endParaRPr lang="en-IN" sz="2000" b="1" dirty="0"/>
                    </a:p>
                  </a:txBody>
                  <a:tcPr/>
                </a:tc>
                <a:tc>
                  <a:txBody>
                    <a:bodyPr/>
                    <a:lstStyle/>
                    <a:p>
                      <a:r>
                        <a:rPr lang="en-US" sz="2000" b="1" dirty="0"/>
                        <a:t>M4</a:t>
                      </a:r>
                      <a:endParaRPr lang="en-IN" sz="2000" b="1" dirty="0"/>
                    </a:p>
                  </a:txBody>
                  <a:tcPr/>
                </a:tc>
                <a:tc>
                  <a:txBody>
                    <a:bodyPr/>
                    <a:lstStyle/>
                    <a:p>
                      <a:r>
                        <a:rPr lang="en-US" sz="2000" b="1" i="0" u="none" strike="noStrike" kern="1200" baseline="0" dirty="0">
                          <a:solidFill>
                            <a:schemeClr val="dk1"/>
                          </a:solidFill>
                          <a:latin typeface="+mn-lt"/>
                          <a:ea typeface="+mn-ea"/>
                          <a:cs typeface="+mn-cs"/>
                        </a:rPr>
                        <a:t>Preparation of Concept Note and submitting it to Government and if Government suggests any changes then incorporate them</a:t>
                      </a:r>
                    </a:p>
                  </a:txBody>
                  <a:tcPr/>
                </a:tc>
                <a:extLst>
                  <a:ext uri="{0D108BD9-81ED-4DB2-BD59-A6C34878D82A}">
                    <a16:rowId xmlns:a16="http://schemas.microsoft.com/office/drawing/2014/main" val="102042504"/>
                  </a:ext>
                </a:extLst>
              </a:tr>
              <a:tr h="623207">
                <a:tc>
                  <a:txBody>
                    <a:bodyPr/>
                    <a:lstStyle/>
                    <a:p>
                      <a:r>
                        <a:rPr lang="en-US" sz="2000" b="1" dirty="0"/>
                        <a:t>3</a:t>
                      </a:r>
                      <a:endParaRPr lang="en-IN" sz="2000" b="1" dirty="0"/>
                    </a:p>
                  </a:txBody>
                  <a:tcPr/>
                </a:tc>
                <a:tc>
                  <a:txBody>
                    <a:bodyPr/>
                    <a:lstStyle/>
                    <a:p>
                      <a:r>
                        <a:rPr lang="en-US" sz="2000" b="1" dirty="0"/>
                        <a:t>M5</a:t>
                      </a:r>
                      <a:endParaRPr lang="en-IN" sz="2000" b="1" dirty="0"/>
                    </a:p>
                  </a:txBody>
                  <a:tcPr/>
                </a:tc>
                <a:tc>
                  <a:txBody>
                    <a:bodyPr/>
                    <a:lstStyle/>
                    <a:p>
                      <a:r>
                        <a:rPr lang="en-US" sz="2000" b="1" dirty="0"/>
                        <a:t>Formation of Section 8 Company</a:t>
                      </a:r>
                      <a:endParaRPr lang="en-IN" sz="2000" b="1" dirty="0"/>
                    </a:p>
                  </a:txBody>
                  <a:tcPr/>
                </a:tc>
                <a:extLst>
                  <a:ext uri="{0D108BD9-81ED-4DB2-BD59-A6C34878D82A}">
                    <a16:rowId xmlns:a16="http://schemas.microsoft.com/office/drawing/2014/main" val="1448156072"/>
                  </a:ext>
                </a:extLst>
              </a:tr>
            </a:tbl>
          </a:graphicData>
        </a:graphic>
      </p:graphicFrame>
      <p:pic>
        <p:nvPicPr>
          <p:cNvPr id="2" name="Image 25">
            <a:extLst>
              <a:ext uri="{FF2B5EF4-FFF2-40B4-BE49-F238E27FC236}">
                <a16:creationId xmlns:a16="http://schemas.microsoft.com/office/drawing/2014/main" id="{95296F9C-EECB-BFA8-F3E3-A05987EC0760}"/>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4C545751-8AA8-1501-9021-95C28A62E879}"/>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BD4956BD-180F-4304-6F0B-EFEF5E9A5587}"/>
              </a:ext>
            </a:extLst>
          </p:cNvPr>
          <p:cNvSpPr>
            <a:spLocks noGrp="1"/>
          </p:cNvSpPr>
          <p:nvPr>
            <p:ph type="sldNum" sz="quarter" idx="12"/>
          </p:nvPr>
        </p:nvSpPr>
        <p:spPr/>
        <p:txBody>
          <a:bodyPr/>
          <a:lstStyle/>
          <a:p>
            <a:fld id="{B13E9416-BDBE-4976-8629-8F7C78F79CD8}" type="slidenum">
              <a:rPr lang="en-IN" smtClean="0"/>
              <a:t>11</a:t>
            </a:fld>
            <a:endParaRPr lang="en-IN"/>
          </a:p>
        </p:txBody>
      </p:sp>
    </p:spTree>
    <p:extLst>
      <p:ext uri="{BB962C8B-B14F-4D97-AF65-F5344CB8AC3E}">
        <p14:creationId xmlns:p14="http://schemas.microsoft.com/office/powerpoint/2010/main" val="59641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ECFA8-C98E-DCD8-B392-61A1ACBDEC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2DFDAB-1B3D-F48C-3114-225CDE4B0808}"/>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CFC Actions and Timeline</a:t>
            </a:r>
            <a:endParaRPr lang="en-IN" sz="3600" dirty="0">
              <a:latin typeface="+mn-lt"/>
            </a:endParaRPr>
          </a:p>
        </p:txBody>
      </p:sp>
      <p:graphicFrame>
        <p:nvGraphicFramePr>
          <p:cNvPr id="7" name="Content Placeholder 6">
            <a:extLst>
              <a:ext uri="{FF2B5EF4-FFF2-40B4-BE49-F238E27FC236}">
                <a16:creationId xmlns:a16="http://schemas.microsoft.com/office/drawing/2014/main" id="{BC3545CC-1A79-EF04-E0AE-4FE97DE945D0}"/>
              </a:ext>
            </a:extLst>
          </p:cNvPr>
          <p:cNvGraphicFramePr>
            <a:graphicFrameLocks noGrp="1"/>
          </p:cNvGraphicFramePr>
          <p:nvPr>
            <p:ph idx="1"/>
            <p:extLst>
              <p:ext uri="{D42A27DB-BD31-4B8C-83A1-F6EECF244321}">
                <p14:modId xmlns:p14="http://schemas.microsoft.com/office/powerpoint/2010/main" val="3067744778"/>
              </p:ext>
            </p:extLst>
          </p:nvPr>
        </p:nvGraphicFramePr>
        <p:xfrm>
          <a:off x="838200" y="870854"/>
          <a:ext cx="10820400" cy="5446122"/>
        </p:xfrm>
        <a:graphic>
          <a:graphicData uri="http://schemas.openxmlformats.org/drawingml/2006/table">
            <a:tbl>
              <a:tblPr firstRow="1" bandRow="1">
                <a:tableStyleId>{5C22544A-7EE6-4342-B048-85BDC9FD1C3A}</a:tableStyleId>
              </a:tblPr>
              <a:tblGrid>
                <a:gridCol w="750469">
                  <a:extLst>
                    <a:ext uri="{9D8B030D-6E8A-4147-A177-3AD203B41FA5}">
                      <a16:colId xmlns:a16="http://schemas.microsoft.com/office/drawing/2014/main" val="3577729583"/>
                    </a:ext>
                  </a:extLst>
                </a:gridCol>
                <a:gridCol w="1514584">
                  <a:extLst>
                    <a:ext uri="{9D8B030D-6E8A-4147-A177-3AD203B41FA5}">
                      <a16:colId xmlns:a16="http://schemas.microsoft.com/office/drawing/2014/main" val="1168271552"/>
                    </a:ext>
                  </a:extLst>
                </a:gridCol>
                <a:gridCol w="8555347">
                  <a:extLst>
                    <a:ext uri="{9D8B030D-6E8A-4147-A177-3AD203B41FA5}">
                      <a16:colId xmlns:a16="http://schemas.microsoft.com/office/drawing/2014/main" val="1387899168"/>
                    </a:ext>
                  </a:extLst>
                </a:gridCol>
              </a:tblGrid>
              <a:tr h="623207">
                <a:tc>
                  <a:txBody>
                    <a:bodyPr/>
                    <a:lstStyle/>
                    <a:p>
                      <a:r>
                        <a:rPr lang="en-US" sz="2000" b="1" dirty="0"/>
                        <a:t>Sr. No.</a:t>
                      </a:r>
                      <a:endParaRPr lang="en-IN" sz="2000" b="1" dirty="0"/>
                    </a:p>
                  </a:txBody>
                  <a:tcPr/>
                </a:tc>
                <a:tc>
                  <a:txBody>
                    <a:bodyPr/>
                    <a:lstStyle/>
                    <a:p>
                      <a:r>
                        <a:rPr lang="en-US" sz="2000" b="1" dirty="0"/>
                        <a:t>Timeline</a:t>
                      </a:r>
                      <a:endParaRPr lang="en-IN" sz="2000" b="1" dirty="0"/>
                    </a:p>
                  </a:txBody>
                  <a:tcPr/>
                </a:tc>
                <a:tc>
                  <a:txBody>
                    <a:bodyPr/>
                    <a:lstStyle/>
                    <a:p>
                      <a:r>
                        <a:rPr lang="en-US" sz="2000" b="1" dirty="0"/>
                        <a:t>Actions </a:t>
                      </a:r>
                      <a:endParaRPr lang="en-IN" sz="2000" b="1" dirty="0"/>
                    </a:p>
                  </a:txBody>
                  <a:tcPr/>
                </a:tc>
                <a:extLst>
                  <a:ext uri="{0D108BD9-81ED-4DB2-BD59-A6C34878D82A}">
                    <a16:rowId xmlns:a16="http://schemas.microsoft.com/office/drawing/2014/main" val="3790221226"/>
                  </a:ext>
                </a:extLst>
              </a:tr>
              <a:tr h="623207">
                <a:tc>
                  <a:txBody>
                    <a:bodyPr/>
                    <a:lstStyle/>
                    <a:p>
                      <a:r>
                        <a:rPr lang="en-US" sz="2000" b="1" dirty="0"/>
                        <a:t>4</a:t>
                      </a:r>
                      <a:endParaRPr lang="en-IN" sz="2000" b="1" dirty="0"/>
                    </a:p>
                  </a:txBody>
                  <a:tcPr/>
                </a:tc>
                <a:tc>
                  <a:txBody>
                    <a:bodyPr/>
                    <a:lstStyle/>
                    <a:p>
                      <a:r>
                        <a:rPr lang="en-US" sz="2000" b="1" dirty="0"/>
                        <a:t>M6</a:t>
                      </a:r>
                      <a:endParaRPr lang="en-IN" sz="2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dk1"/>
                          </a:solidFill>
                          <a:latin typeface="+mn-lt"/>
                          <a:ea typeface="+mn-ea"/>
                          <a:cs typeface="+mn-cs"/>
                        </a:rPr>
                        <a:t>Preparation of DPR	</a:t>
                      </a:r>
                    </a:p>
                  </a:txBody>
                  <a:tcPr/>
                </a:tc>
                <a:extLst>
                  <a:ext uri="{0D108BD9-81ED-4DB2-BD59-A6C34878D82A}">
                    <a16:rowId xmlns:a16="http://schemas.microsoft.com/office/drawing/2014/main" val="1936611809"/>
                  </a:ext>
                </a:extLst>
              </a:tr>
              <a:tr h="623207">
                <a:tc>
                  <a:txBody>
                    <a:bodyPr/>
                    <a:lstStyle/>
                    <a:p>
                      <a:r>
                        <a:rPr lang="en-US" sz="2000" b="1" dirty="0"/>
                        <a:t>5</a:t>
                      </a:r>
                      <a:endParaRPr lang="en-IN" sz="2000" b="1" dirty="0"/>
                    </a:p>
                  </a:txBody>
                  <a:tcPr/>
                </a:tc>
                <a:tc>
                  <a:txBody>
                    <a:bodyPr/>
                    <a:lstStyle/>
                    <a:p>
                      <a:r>
                        <a:rPr lang="en-US" sz="2000" b="1" dirty="0"/>
                        <a:t>M7</a:t>
                      </a:r>
                      <a:endParaRPr lang="en-IN" sz="2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Approval of DPR from Government	</a:t>
                      </a:r>
                    </a:p>
                  </a:txBody>
                  <a:tcPr/>
                </a:tc>
                <a:extLst>
                  <a:ext uri="{0D108BD9-81ED-4DB2-BD59-A6C34878D82A}">
                    <a16:rowId xmlns:a16="http://schemas.microsoft.com/office/drawing/2014/main" val="983634889"/>
                  </a:ext>
                </a:extLst>
              </a:tr>
              <a:tr h="623207">
                <a:tc>
                  <a:txBody>
                    <a:bodyPr/>
                    <a:lstStyle/>
                    <a:p>
                      <a:r>
                        <a:rPr lang="en-US" sz="2000" b="1" dirty="0"/>
                        <a:t>6</a:t>
                      </a:r>
                      <a:endParaRPr lang="en-IN" sz="2000" b="1" dirty="0"/>
                    </a:p>
                  </a:txBody>
                  <a:tcPr/>
                </a:tc>
                <a:tc>
                  <a:txBody>
                    <a:bodyPr/>
                    <a:lstStyle/>
                    <a:p>
                      <a:r>
                        <a:rPr lang="en-US" sz="2000" b="1" dirty="0"/>
                        <a:t>M8</a:t>
                      </a:r>
                      <a:endParaRPr lang="en-IN" sz="2000" b="1" dirty="0"/>
                    </a:p>
                  </a:txBody>
                  <a:tcPr/>
                </a:tc>
                <a:tc>
                  <a:txBody>
                    <a:bodyPr/>
                    <a:lstStyle/>
                    <a:p>
                      <a:r>
                        <a:rPr lang="en-US" sz="2000" b="1" dirty="0"/>
                        <a:t>Receiving technical report from Technical Institute</a:t>
                      </a:r>
                    </a:p>
                  </a:txBody>
                  <a:tcPr/>
                </a:tc>
                <a:extLst>
                  <a:ext uri="{0D108BD9-81ED-4DB2-BD59-A6C34878D82A}">
                    <a16:rowId xmlns:a16="http://schemas.microsoft.com/office/drawing/2014/main" val="1914636812"/>
                  </a:ext>
                </a:extLst>
              </a:tr>
              <a:tr h="623207">
                <a:tc>
                  <a:txBody>
                    <a:bodyPr/>
                    <a:lstStyle/>
                    <a:p>
                      <a:r>
                        <a:rPr lang="en-US" sz="2000" b="1" dirty="0"/>
                        <a:t>7</a:t>
                      </a:r>
                      <a:endParaRPr lang="en-IN" sz="2000" b="1" dirty="0"/>
                    </a:p>
                  </a:txBody>
                  <a:tcPr/>
                </a:tc>
                <a:tc>
                  <a:txBody>
                    <a:bodyPr/>
                    <a:lstStyle/>
                    <a:p>
                      <a:r>
                        <a:rPr lang="en-US" sz="2000" b="1" dirty="0"/>
                        <a:t>M9</a:t>
                      </a:r>
                      <a:endParaRPr lang="en-IN" sz="2000" b="1" dirty="0"/>
                    </a:p>
                  </a:txBody>
                  <a:tcPr/>
                </a:tc>
                <a:tc>
                  <a:txBody>
                    <a:bodyPr/>
                    <a:lstStyle/>
                    <a:p>
                      <a:r>
                        <a:rPr lang="en-US" sz="2000" b="1" dirty="0"/>
                        <a:t>Receiving Evaluation Report</a:t>
                      </a:r>
                    </a:p>
                  </a:txBody>
                  <a:tcPr/>
                </a:tc>
                <a:extLst>
                  <a:ext uri="{0D108BD9-81ED-4DB2-BD59-A6C34878D82A}">
                    <a16:rowId xmlns:a16="http://schemas.microsoft.com/office/drawing/2014/main" val="658514268"/>
                  </a:ext>
                </a:extLst>
              </a:tr>
              <a:tr h="623207">
                <a:tc>
                  <a:txBody>
                    <a:bodyPr/>
                    <a:lstStyle/>
                    <a:p>
                      <a:r>
                        <a:rPr lang="en-US" sz="2000" b="1" dirty="0"/>
                        <a:t>8</a:t>
                      </a:r>
                      <a:endParaRPr lang="en-IN" sz="2000" b="1" dirty="0"/>
                    </a:p>
                  </a:txBody>
                  <a:tcPr/>
                </a:tc>
                <a:tc>
                  <a:txBody>
                    <a:bodyPr/>
                    <a:lstStyle/>
                    <a:p>
                      <a:r>
                        <a:rPr lang="en-US" sz="2000" b="1" dirty="0"/>
                        <a:t>M10</a:t>
                      </a:r>
                      <a:endParaRPr lang="en-IN" sz="2000" b="1" dirty="0"/>
                    </a:p>
                  </a:txBody>
                  <a:tcPr/>
                </a:tc>
                <a:tc>
                  <a:txBody>
                    <a:bodyPr/>
                    <a:lstStyle/>
                    <a:p>
                      <a:r>
                        <a:rPr lang="en-US" sz="2000" b="1" dirty="0"/>
                        <a:t>State Validation Meeting (Depending upon date of meeting fixed by Government)</a:t>
                      </a:r>
                    </a:p>
                    <a:p>
                      <a:r>
                        <a:rPr lang="en-US" sz="2000" b="1" dirty="0"/>
                        <a:t>On-line application and State compliances</a:t>
                      </a:r>
                    </a:p>
                  </a:txBody>
                  <a:tcPr/>
                </a:tc>
                <a:extLst>
                  <a:ext uri="{0D108BD9-81ED-4DB2-BD59-A6C34878D82A}">
                    <a16:rowId xmlns:a16="http://schemas.microsoft.com/office/drawing/2014/main" val="1265306100"/>
                  </a:ext>
                </a:extLst>
              </a:tr>
              <a:tr h="623207">
                <a:tc>
                  <a:txBody>
                    <a:bodyPr/>
                    <a:lstStyle/>
                    <a:p>
                      <a:r>
                        <a:rPr lang="en-US" sz="2000" b="1" dirty="0"/>
                        <a:t>9</a:t>
                      </a:r>
                      <a:endParaRPr lang="en-IN" sz="2000" b="1" dirty="0"/>
                    </a:p>
                  </a:txBody>
                  <a:tcPr/>
                </a:tc>
                <a:tc>
                  <a:txBody>
                    <a:bodyPr/>
                    <a:lstStyle/>
                    <a:p>
                      <a:r>
                        <a:rPr lang="en-US" sz="2000" b="1" dirty="0"/>
                        <a:t>M11</a:t>
                      </a:r>
                      <a:endParaRPr lang="en-IN" sz="2000" b="1" dirty="0"/>
                    </a:p>
                  </a:txBody>
                  <a:tcPr/>
                </a:tc>
                <a:tc>
                  <a:txBody>
                    <a:bodyPr/>
                    <a:lstStyle/>
                    <a:p>
                      <a:r>
                        <a:rPr lang="en-US" sz="2000" b="1" i="0" u="none" strike="noStrike" kern="1200" baseline="0" dirty="0">
                          <a:solidFill>
                            <a:schemeClr val="dk1"/>
                          </a:solidFill>
                          <a:latin typeface="+mn-lt"/>
                          <a:ea typeface="+mn-ea"/>
                          <a:cs typeface="+mn-cs"/>
                        </a:rPr>
                        <a:t>Centre Meeting ( Depending Upon Date of meeting fixed by Centre)	</a:t>
                      </a:r>
                    </a:p>
                  </a:txBody>
                  <a:tcPr/>
                </a:tc>
                <a:extLst>
                  <a:ext uri="{0D108BD9-81ED-4DB2-BD59-A6C34878D82A}">
                    <a16:rowId xmlns:a16="http://schemas.microsoft.com/office/drawing/2014/main" val="2586970925"/>
                  </a:ext>
                </a:extLst>
              </a:tr>
              <a:tr h="623207">
                <a:tc>
                  <a:txBody>
                    <a:bodyPr/>
                    <a:lstStyle/>
                    <a:p>
                      <a:r>
                        <a:rPr lang="en-US" sz="2000" b="1" dirty="0"/>
                        <a:t>10</a:t>
                      </a:r>
                      <a:endParaRPr lang="en-IN" sz="2000" b="1" dirty="0"/>
                    </a:p>
                  </a:txBody>
                  <a:tcPr/>
                </a:tc>
                <a:tc>
                  <a:txBody>
                    <a:bodyPr/>
                    <a:lstStyle/>
                    <a:p>
                      <a:r>
                        <a:rPr lang="en-US" sz="2000" b="1" dirty="0"/>
                        <a:t>M12</a:t>
                      </a:r>
                      <a:endParaRPr lang="en-IN" sz="2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dk1"/>
                          </a:solidFill>
                          <a:latin typeface="+mn-lt"/>
                          <a:ea typeface="+mn-ea"/>
                          <a:cs typeface="+mn-cs"/>
                        </a:rPr>
                        <a:t>Receiving final approval	</a:t>
                      </a:r>
                    </a:p>
                  </a:txBody>
                  <a:tcPr/>
                </a:tc>
                <a:extLst>
                  <a:ext uri="{0D108BD9-81ED-4DB2-BD59-A6C34878D82A}">
                    <a16:rowId xmlns:a16="http://schemas.microsoft.com/office/drawing/2014/main" val="884232874"/>
                  </a:ext>
                </a:extLst>
              </a:tr>
            </a:tbl>
          </a:graphicData>
        </a:graphic>
      </p:graphicFrame>
      <p:pic>
        <p:nvPicPr>
          <p:cNvPr id="2" name="Image 25">
            <a:extLst>
              <a:ext uri="{FF2B5EF4-FFF2-40B4-BE49-F238E27FC236}">
                <a16:creationId xmlns:a16="http://schemas.microsoft.com/office/drawing/2014/main" id="{1AF6FA74-CB73-49FC-B61C-3CD989963E2C}"/>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839A94EA-16D0-CEF6-681C-25711566DF4C}"/>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987D9C41-8A2C-447D-D9AA-2604D24CCA11}"/>
              </a:ext>
            </a:extLst>
          </p:cNvPr>
          <p:cNvSpPr>
            <a:spLocks noGrp="1"/>
          </p:cNvSpPr>
          <p:nvPr>
            <p:ph type="sldNum" sz="quarter" idx="12"/>
          </p:nvPr>
        </p:nvSpPr>
        <p:spPr/>
        <p:txBody>
          <a:bodyPr/>
          <a:lstStyle/>
          <a:p>
            <a:fld id="{B13E9416-BDBE-4976-8629-8F7C78F79CD8}" type="slidenum">
              <a:rPr lang="en-IN" smtClean="0"/>
              <a:t>12</a:t>
            </a:fld>
            <a:endParaRPr lang="en-IN"/>
          </a:p>
        </p:txBody>
      </p:sp>
    </p:spTree>
    <p:extLst>
      <p:ext uri="{BB962C8B-B14F-4D97-AF65-F5344CB8AC3E}">
        <p14:creationId xmlns:p14="http://schemas.microsoft.com/office/powerpoint/2010/main" val="371032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DEDC1-F68D-E4D6-05E3-53DFB6C1E0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D64A797-1A5C-13ED-B846-50C723A7BD64}"/>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Expectations from CFC Promoters</a:t>
            </a:r>
            <a:endParaRPr lang="en-IN" sz="3600" dirty="0">
              <a:latin typeface="+mn-lt"/>
            </a:endParaRPr>
          </a:p>
        </p:txBody>
      </p:sp>
      <p:sp>
        <p:nvSpPr>
          <p:cNvPr id="5" name="Content Placeholder 4">
            <a:extLst>
              <a:ext uri="{FF2B5EF4-FFF2-40B4-BE49-F238E27FC236}">
                <a16:creationId xmlns:a16="http://schemas.microsoft.com/office/drawing/2014/main" id="{2C245A4E-96F1-4F99-F8FA-740C1BC5139F}"/>
              </a:ext>
            </a:extLst>
          </p:cNvPr>
          <p:cNvSpPr>
            <a:spLocks noGrp="1"/>
          </p:cNvSpPr>
          <p:nvPr>
            <p:ph idx="1"/>
          </p:nvPr>
        </p:nvSpPr>
        <p:spPr>
          <a:xfrm>
            <a:off x="838200" y="979714"/>
            <a:ext cx="10515600" cy="5211537"/>
          </a:xfrm>
        </p:spPr>
        <p:txBody>
          <a:bodyPr>
            <a:normAutofit lnSpcReduction="10000"/>
          </a:bodyPr>
          <a:lstStyle/>
          <a:p>
            <a:r>
              <a:rPr lang="en-US" dirty="0"/>
              <a:t>Make aware all participating MSEs (Shareholders as well as beneficiaries) about CFC concept and benefits </a:t>
            </a:r>
          </a:p>
          <a:p>
            <a:r>
              <a:rPr lang="en-US" dirty="0"/>
              <a:t>Ensure that cleanliness and safety (as per guidance given by ZED / ISO consultant) is maintained in all units </a:t>
            </a:r>
          </a:p>
          <a:p>
            <a:r>
              <a:rPr lang="en-US" dirty="0"/>
              <a:t>Unit name and work area names to be displayed with permanent boards (Flex boards acceptable) </a:t>
            </a:r>
          </a:p>
          <a:p>
            <a:r>
              <a:rPr lang="en-US" dirty="0"/>
              <a:t>Fire extinguishers, First Aid box and Personal Protective Equipment (as per guidance given by ZED/ISO consultant) are made available</a:t>
            </a:r>
          </a:p>
          <a:p>
            <a:r>
              <a:rPr lang="en-US" dirty="0"/>
              <a:t>After each visit of consultant go through report and suggest if any action is required </a:t>
            </a:r>
          </a:p>
          <a:p>
            <a:r>
              <a:rPr lang="en-US" dirty="0"/>
              <a:t>Participate in monthly meeting with AMSPL team for review and actions</a:t>
            </a:r>
            <a:endParaRPr lang="en-IN" dirty="0"/>
          </a:p>
        </p:txBody>
      </p:sp>
      <p:pic>
        <p:nvPicPr>
          <p:cNvPr id="2" name="Image 25">
            <a:extLst>
              <a:ext uri="{FF2B5EF4-FFF2-40B4-BE49-F238E27FC236}">
                <a16:creationId xmlns:a16="http://schemas.microsoft.com/office/drawing/2014/main" id="{9204EFFC-BC21-881C-0F87-AE2C03E0D3AF}"/>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9B2CADBA-148B-345E-BEB7-EC1B4E471C2A}"/>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E298DA8D-7720-3AB8-0D8A-BF861CD1E057}"/>
              </a:ext>
            </a:extLst>
          </p:cNvPr>
          <p:cNvSpPr>
            <a:spLocks noGrp="1"/>
          </p:cNvSpPr>
          <p:nvPr>
            <p:ph type="sldNum" sz="quarter" idx="12"/>
          </p:nvPr>
        </p:nvSpPr>
        <p:spPr/>
        <p:txBody>
          <a:bodyPr/>
          <a:lstStyle/>
          <a:p>
            <a:fld id="{B13E9416-BDBE-4976-8629-8F7C78F79CD8}" type="slidenum">
              <a:rPr lang="en-IN" smtClean="0"/>
              <a:t>13</a:t>
            </a:fld>
            <a:endParaRPr lang="en-IN"/>
          </a:p>
        </p:txBody>
      </p:sp>
    </p:spTree>
    <p:extLst>
      <p:ext uri="{BB962C8B-B14F-4D97-AF65-F5344CB8AC3E}">
        <p14:creationId xmlns:p14="http://schemas.microsoft.com/office/powerpoint/2010/main" val="263407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A9784-CE75-4D81-D4E2-E819CD3171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E65403-D426-7157-5B39-12D362CDB7E2}"/>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Initial Actions for Timely submission of Concept Note</a:t>
            </a:r>
            <a:endParaRPr lang="en-IN" sz="3600" dirty="0">
              <a:latin typeface="+mn-lt"/>
            </a:endParaRPr>
          </a:p>
        </p:txBody>
      </p:sp>
      <p:sp>
        <p:nvSpPr>
          <p:cNvPr id="5" name="Content Placeholder 4">
            <a:extLst>
              <a:ext uri="{FF2B5EF4-FFF2-40B4-BE49-F238E27FC236}">
                <a16:creationId xmlns:a16="http://schemas.microsoft.com/office/drawing/2014/main" id="{32D835C3-9B47-24A7-7EF0-5A975A283568}"/>
              </a:ext>
            </a:extLst>
          </p:cNvPr>
          <p:cNvSpPr>
            <a:spLocks noGrp="1"/>
          </p:cNvSpPr>
          <p:nvPr>
            <p:ph idx="1"/>
          </p:nvPr>
        </p:nvSpPr>
        <p:spPr>
          <a:xfrm>
            <a:off x="838200" y="979714"/>
            <a:ext cx="10515600" cy="5211537"/>
          </a:xfrm>
        </p:spPr>
        <p:txBody>
          <a:bodyPr>
            <a:normAutofit/>
          </a:bodyPr>
          <a:lstStyle/>
          <a:p>
            <a:pPr>
              <a:lnSpc>
                <a:spcPct val="150000"/>
              </a:lnSpc>
            </a:pPr>
            <a:r>
              <a:rPr lang="en-US" dirty="0"/>
              <a:t>Finalize MSME names (their Unit Heads, products / processes, locations) with Udyam certification </a:t>
            </a:r>
          </a:p>
          <a:p>
            <a:pPr>
              <a:lnSpc>
                <a:spcPct val="150000"/>
              </a:lnSpc>
            </a:pPr>
            <a:r>
              <a:rPr lang="en-US" dirty="0"/>
              <a:t>Clearly identify Shareholders and beneficiaries </a:t>
            </a:r>
          </a:p>
          <a:p>
            <a:pPr>
              <a:lnSpc>
                <a:spcPct val="150000"/>
              </a:lnSpc>
            </a:pPr>
            <a:r>
              <a:rPr lang="en-US" dirty="0"/>
              <a:t>Convince participating MSMEs through one-to-one meetings, initial ZED Bronze certification </a:t>
            </a:r>
            <a:r>
              <a:rPr lang="en-US" dirty="0" err="1"/>
              <a:t>etc</a:t>
            </a:r>
            <a:r>
              <a:rPr lang="en-US" dirty="0"/>
              <a:t> – Gear them up for first visit of MSME officials</a:t>
            </a:r>
          </a:p>
        </p:txBody>
      </p:sp>
      <p:pic>
        <p:nvPicPr>
          <p:cNvPr id="2" name="Image 25">
            <a:extLst>
              <a:ext uri="{FF2B5EF4-FFF2-40B4-BE49-F238E27FC236}">
                <a16:creationId xmlns:a16="http://schemas.microsoft.com/office/drawing/2014/main" id="{758D562E-B1AA-6380-4591-4FC98CADCF95}"/>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2B4B4E40-BD02-2041-1F4A-8861364A12DE}"/>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124D3299-4446-6670-B036-4C502E7BD7EF}"/>
              </a:ext>
            </a:extLst>
          </p:cNvPr>
          <p:cNvSpPr>
            <a:spLocks noGrp="1"/>
          </p:cNvSpPr>
          <p:nvPr>
            <p:ph type="sldNum" sz="quarter" idx="12"/>
          </p:nvPr>
        </p:nvSpPr>
        <p:spPr/>
        <p:txBody>
          <a:bodyPr/>
          <a:lstStyle/>
          <a:p>
            <a:fld id="{B13E9416-BDBE-4976-8629-8F7C78F79CD8}" type="slidenum">
              <a:rPr lang="en-IN" smtClean="0"/>
              <a:t>14</a:t>
            </a:fld>
            <a:endParaRPr lang="en-IN"/>
          </a:p>
        </p:txBody>
      </p:sp>
    </p:spTree>
    <p:extLst>
      <p:ext uri="{BB962C8B-B14F-4D97-AF65-F5344CB8AC3E}">
        <p14:creationId xmlns:p14="http://schemas.microsoft.com/office/powerpoint/2010/main" val="296289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88BEC-8A1C-E392-90A0-5236E10785C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AE11DFD-B1CF-1DC5-674B-3C525570876F}"/>
              </a:ext>
            </a:extLst>
          </p:cNvPr>
          <p:cNvSpPr>
            <a:spLocks noGrp="1"/>
          </p:cNvSpPr>
          <p:nvPr>
            <p:ph idx="1"/>
          </p:nvPr>
        </p:nvSpPr>
        <p:spPr>
          <a:xfrm>
            <a:off x="838200" y="979714"/>
            <a:ext cx="10515600" cy="5211537"/>
          </a:xfrm>
        </p:spPr>
        <p:txBody>
          <a:bodyPr anchor="ctr">
            <a:normAutofit/>
          </a:bodyPr>
          <a:lstStyle/>
          <a:p>
            <a:pPr marL="0" indent="0" algn="ctr">
              <a:lnSpc>
                <a:spcPct val="150000"/>
              </a:lnSpc>
              <a:buNone/>
            </a:pPr>
            <a:r>
              <a:rPr lang="en-US" sz="5000" dirty="0"/>
              <a:t>Benefits of Management Systems Implementation / Certification</a:t>
            </a:r>
          </a:p>
          <a:p>
            <a:pPr marL="0" indent="0" algn="ctr">
              <a:lnSpc>
                <a:spcPct val="150000"/>
              </a:lnSpc>
              <a:buNone/>
            </a:pPr>
            <a:r>
              <a:rPr lang="en-US" dirty="0"/>
              <a:t>(ISO 9001 QMS, ISO 14001 EMS and ISO 45001 OHSMS)</a:t>
            </a:r>
            <a:endParaRPr lang="en-US" sz="5000" dirty="0"/>
          </a:p>
        </p:txBody>
      </p:sp>
      <p:pic>
        <p:nvPicPr>
          <p:cNvPr id="2" name="Image 25">
            <a:extLst>
              <a:ext uri="{FF2B5EF4-FFF2-40B4-BE49-F238E27FC236}">
                <a16:creationId xmlns:a16="http://schemas.microsoft.com/office/drawing/2014/main" id="{D2FE72DE-D1E2-6F83-610F-8D8BDE3B20A3}"/>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432F3596-7156-D126-2B5B-EBC3809698B3}"/>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56728C5B-BC40-78F7-1CC4-CE1259B68034}"/>
              </a:ext>
            </a:extLst>
          </p:cNvPr>
          <p:cNvSpPr>
            <a:spLocks noGrp="1"/>
          </p:cNvSpPr>
          <p:nvPr>
            <p:ph type="sldNum" sz="quarter" idx="12"/>
          </p:nvPr>
        </p:nvSpPr>
        <p:spPr/>
        <p:txBody>
          <a:bodyPr/>
          <a:lstStyle/>
          <a:p>
            <a:fld id="{B13E9416-BDBE-4976-8629-8F7C78F79CD8}" type="slidenum">
              <a:rPr lang="en-IN" smtClean="0"/>
              <a:t>15</a:t>
            </a:fld>
            <a:endParaRPr lang="en-IN"/>
          </a:p>
        </p:txBody>
      </p:sp>
    </p:spTree>
    <p:extLst>
      <p:ext uri="{BB962C8B-B14F-4D97-AF65-F5344CB8AC3E}">
        <p14:creationId xmlns:p14="http://schemas.microsoft.com/office/powerpoint/2010/main" val="280882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DA13107-DF50-8165-DC0A-B6A3C34B62B1}"/>
              </a:ext>
            </a:extLst>
          </p:cNvPr>
          <p:cNvSpPr>
            <a:spLocks noGrp="1"/>
          </p:cNvSpPr>
          <p:nvPr>
            <p:ph type="title"/>
          </p:nvPr>
        </p:nvSpPr>
        <p:spPr>
          <a:xfrm>
            <a:off x="838200" y="365125"/>
            <a:ext cx="10515600" cy="777875"/>
          </a:xfrm>
        </p:spPr>
        <p:txBody>
          <a:bodyPr>
            <a:normAutofit/>
          </a:bodyPr>
          <a:lstStyle/>
          <a:p>
            <a:pPr algn="ctr"/>
            <a:r>
              <a:rPr lang="en-IN" sz="3600" b="1" dirty="0">
                <a:latin typeface="+mn-lt"/>
              </a:rPr>
              <a:t>ISO 9001:2015 QMS Benefits</a:t>
            </a:r>
          </a:p>
        </p:txBody>
      </p:sp>
      <p:sp>
        <p:nvSpPr>
          <p:cNvPr id="7" name="Content Placeholder 6">
            <a:extLst>
              <a:ext uri="{FF2B5EF4-FFF2-40B4-BE49-F238E27FC236}">
                <a16:creationId xmlns:a16="http://schemas.microsoft.com/office/drawing/2014/main" id="{CE6FF741-BE36-8648-8098-050262F09655}"/>
              </a:ext>
            </a:extLst>
          </p:cNvPr>
          <p:cNvSpPr>
            <a:spLocks noGrp="1"/>
          </p:cNvSpPr>
          <p:nvPr>
            <p:ph idx="1"/>
          </p:nvPr>
        </p:nvSpPr>
        <p:spPr>
          <a:xfrm>
            <a:off x="838200" y="1240971"/>
            <a:ext cx="10515600" cy="4935992"/>
          </a:xfrm>
        </p:spPr>
        <p:txBody>
          <a:bodyPr/>
          <a:lstStyle/>
          <a:p>
            <a:pPr>
              <a:lnSpc>
                <a:spcPct val="100000"/>
              </a:lnSpc>
            </a:pPr>
            <a:r>
              <a:rPr lang="en-IN" dirty="0"/>
              <a:t>Ability to consistently provide products and services that meet customer and applicable statutory and regulatory requirements</a:t>
            </a:r>
          </a:p>
          <a:p>
            <a:pPr>
              <a:lnSpc>
                <a:spcPct val="100000"/>
              </a:lnSpc>
            </a:pPr>
            <a:r>
              <a:rPr lang="en-IN" dirty="0"/>
              <a:t>Facilitating opportunities to enhance customer satisfaction</a:t>
            </a:r>
          </a:p>
          <a:p>
            <a:pPr>
              <a:lnSpc>
                <a:spcPct val="100000"/>
              </a:lnSpc>
            </a:pPr>
            <a:r>
              <a:rPr lang="en-IN" dirty="0"/>
              <a:t>Addressing risks and opportunities associated with its context and objectives</a:t>
            </a:r>
          </a:p>
          <a:p>
            <a:pPr>
              <a:lnSpc>
                <a:spcPct val="100000"/>
              </a:lnSpc>
            </a:pPr>
            <a:r>
              <a:rPr lang="en-IN" dirty="0"/>
              <a:t>Ability to demonstrate conformity to specified quality management system requirements  </a:t>
            </a:r>
          </a:p>
          <a:p>
            <a:pPr>
              <a:lnSpc>
                <a:spcPct val="100000"/>
              </a:lnSpc>
            </a:pPr>
            <a:r>
              <a:rPr lang="en-IN" dirty="0"/>
              <a:t>Improve organizational performance</a:t>
            </a:r>
          </a:p>
          <a:p>
            <a:pPr>
              <a:lnSpc>
                <a:spcPct val="100000"/>
              </a:lnSpc>
            </a:pPr>
            <a:r>
              <a:rPr lang="en-IN" dirty="0"/>
              <a:t>Reduce cost of poor performance – leading to improved profitability</a:t>
            </a:r>
          </a:p>
        </p:txBody>
      </p:sp>
      <p:sp>
        <p:nvSpPr>
          <p:cNvPr id="5" name="Slide Number Placeholder 4">
            <a:extLst>
              <a:ext uri="{FF2B5EF4-FFF2-40B4-BE49-F238E27FC236}">
                <a16:creationId xmlns:a16="http://schemas.microsoft.com/office/drawing/2014/main" id="{8897E3D9-0C96-D8D2-BA46-DB0FF7267EDF}"/>
              </a:ext>
            </a:extLst>
          </p:cNvPr>
          <p:cNvSpPr>
            <a:spLocks noGrp="1"/>
          </p:cNvSpPr>
          <p:nvPr>
            <p:ph type="sldNum" sz="quarter" idx="12"/>
          </p:nvPr>
        </p:nvSpPr>
        <p:spPr/>
        <p:txBody>
          <a:bodyPr/>
          <a:lstStyle/>
          <a:p>
            <a:fld id="{00000000-1234-1234-1234-123412341234}" type="slidenum">
              <a:rPr lang="en" smtClean="0"/>
              <a:pPr/>
              <a:t>16</a:t>
            </a:fld>
            <a:endParaRPr lang="en"/>
          </a:p>
        </p:txBody>
      </p:sp>
      <p:pic>
        <p:nvPicPr>
          <p:cNvPr id="2" name="Image 25">
            <a:extLst>
              <a:ext uri="{FF2B5EF4-FFF2-40B4-BE49-F238E27FC236}">
                <a16:creationId xmlns:a16="http://schemas.microsoft.com/office/drawing/2014/main" id="{187D663E-55A6-4F0A-3BC0-2901F3B78BCB}"/>
              </a:ext>
            </a:extLst>
          </p:cNvPr>
          <p:cNvPicPr>
            <a:picLocks/>
          </p:cNvPicPr>
          <p:nvPr/>
        </p:nvPicPr>
        <p:blipFill>
          <a:blip r:embed="rId2" cstate="print"/>
          <a:stretch>
            <a:fillRect/>
          </a:stretch>
        </p:blipFill>
        <p:spPr>
          <a:xfrm>
            <a:off x="202304" y="5571579"/>
            <a:ext cx="901700" cy="1070610"/>
          </a:xfrm>
          <a:prstGeom prst="rect">
            <a:avLst/>
          </a:prstGeom>
        </p:spPr>
      </p:pic>
    </p:spTree>
    <p:extLst>
      <p:ext uri="{BB962C8B-B14F-4D97-AF65-F5344CB8AC3E}">
        <p14:creationId xmlns:p14="http://schemas.microsoft.com/office/powerpoint/2010/main" val="3938870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4335"/>
          </a:xfrm>
        </p:spPr>
        <p:txBody>
          <a:bodyPr>
            <a:normAutofit fontScale="90000"/>
          </a:bodyPr>
          <a:lstStyle/>
          <a:p>
            <a:pPr algn="ctr"/>
            <a:r>
              <a:rPr lang="en-IN" sz="4000" b="1" dirty="0">
                <a:latin typeface="+mn-lt"/>
              </a:rPr>
              <a:t>Expected Benefits of ISO 9001:2015 QMS </a:t>
            </a:r>
            <a:br>
              <a:rPr lang="en-IN" sz="4000" b="1" dirty="0">
                <a:latin typeface="+mn-lt"/>
              </a:rPr>
            </a:br>
            <a:r>
              <a:rPr lang="en-IN" sz="2000" dirty="0">
                <a:latin typeface="+mn-lt"/>
              </a:rPr>
              <a:t>(If QMS is implemented properly and followed by client)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0335" y="1180214"/>
            <a:ext cx="9750055" cy="4996749"/>
          </a:xfrm>
        </p:spPr>
      </p:pic>
      <p:pic>
        <p:nvPicPr>
          <p:cNvPr id="3" name="Image 25">
            <a:extLst>
              <a:ext uri="{FF2B5EF4-FFF2-40B4-BE49-F238E27FC236}">
                <a16:creationId xmlns:a16="http://schemas.microsoft.com/office/drawing/2014/main" id="{8EE04183-DFEB-0C53-E94F-8F5B39512512}"/>
              </a:ext>
            </a:extLst>
          </p:cNvPr>
          <p:cNvPicPr>
            <a:picLocks/>
          </p:cNvPicPr>
          <p:nvPr/>
        </p:nvPicPr>
        <p:blipFill>
          <a:blip r:embed="rId3" cstate="print"/>
          <a:stretch>
            <a:fillRect/>
          </a:stretch>
        </p:blipFill>
        <p:spPr>
          <a:xfrm>
            <a:off x="202304" y="5571579"/>
            <a:ext cx="901700" cy="1070610"/>
          </a:xfrm>
          <a:prstGeom prst="rect">
            <a:avLst/>
          </a:prstGeom>
        </p:spPr>
      </p:pic>
      <p:sp>
        <p:nvSpPr>
          <p:cNvPr id="5" name="Footer Placeholder 4">
            <a:extLst>
              <a:ext uri="{FF2B5EF4-FFF2-40B4-BE49-F238E27FC236}">
                <a16:creationId xmlns:a16="http://schemas.microsoft.com/office/drawing/2014/main" id="{AF8502E1-9B23-D482-7BFB-79FF407E62B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ISO 9001:2015 Clauses Awareness</a:t>
            </a:r>
          </a:p>
        </p:txBody>
      </p:sp>
      <p:sp>
        <p:nvSpPr>
          <p:cNvPr id="6" name="Slide Number Placeholder 5">
            <a:extLst>
              <a:ext uri="{FF2B5EF4-FFF2-40B4-BE49-F238E27FC236}">
                <a16:creationId xmlns:a16="http://schemas.microsoft.com/office/drawing/2014/main" id="{0512C55C-B38C-7DE6-CEE3-0FAB5F185B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3E9416-BDBE-4976-8629-8F7C78F79CD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9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C9533-D031-C020-1D6B-8E404BBF4311}"/>
              </a:ext>
            </a:extLst>
          </p:cNvPr>
          <p:cNvSpPr>
            <a:spLocks noGrp="1"/>
          </p:cNvSpPr>
          <p:nvPr>
            <p:ph type="title"/>
          </p:nvPr>
        </p:nvSpPr>
        <p:spPr>
          <a:xfrm>
            <a:off x="838200" y="365126"/>
            <a:ext cx="10515600" cy="647246"/>
          </a:xfrm>
        </p:spPr>
        <p:txBody>
          <a:bodyPr>
            <a:normAutofit/>
          </a:bodyPr>
          <a:lstStyle/>
          <a:p>
            <a:pPr algn="ctr"/>
            <a:r>
              <a:rPr lang="en-IN" sz="3600" b="1" dirty="0">
                <a:latin typeface="+mn-lt"/>
              </a:rPr>
              <a:t>ISO 14001:2015 EMS Benefits</a:t>
            </a:r>
          </a:p>
        </p:txBody>
      </p:sp>
      <p:sp>
        <p:nvSpPr>
          <p:cNvPr id="3" name="Content Placeholder 2">
            <a:extLst>
              <a:ext uri="{FF2B5EF4-FFF2-40B4-BE49-F238E27FC236}">
                <a16:creationId xmlns:a16="http://schemas.microsoft.com/office/drawing/2014/main" id="{18418C75-A8A8-2D8A-1E80-C8385CC61951}"/>
              </a:ext>
            </a:extLst>
          </p:cNvPr>
          <p:cNvSpPr>
            <a:spLocks noGrp="1"/>
          </p:cNvSpPr>
          <p:nvPr>
            <p:ph idx="1"/>
          </p:nvPr>
        </p:nvSpPr>
        <p:spPr>
          <a:xfrm>
            <a:off x="838200" y="1012372"/>
            <a:ext cx="10515600" cy="5164591"/>
          </a:xfrm>
        </p:spPr>
        <p:txBody>
          <a:bodyPr>
            <a:normAutofit lnSpcReduction="10000"/>
          </a:bodyPr>
          <a:lstStyle/>
          <a:p>
            <a:pPr>
              <a:defRPr/>
            </a:pPr>
            <a:r>
              <a:rPr lang="en-US" altLang="en-US" dirty="0"/>
              <a:t>Manage environmental aspects / impacts of the organization – how and how much pollution is happening and how to reduce / control  </a:t>
            </a:r>
          </a:p>
          <a:p>
            <a:pPr>
              <a:defRPr/>
            </a:pPr>
            <a:r>
              <a:rPr lang="en-US" altLang="en-US" dirty="0"/>
              <a:t>Improve environmental performance of the organization – energy saving, optimum use of resources, reduced impact on nearby industries / residential areas</a:t>
            </a:r>
          </a:p>
          <a:p>
            <a:pPr>
              <a:defRPr/>
            </a:pPr>
            <a:r>
              <a:rPr lang="en-US" altLang="en-US" dirty="0"/>
              <a:t>Fulfill Compliance Obligations – proper waste management, no violation of environmental rules/ regulation</a:t>
            </a:r>
          </a:p>
          <a:p>
            <a:pPr>
              <a:defRPr/>
            </a:pPr>
            <a:r>
              <a:rPr lang="en-US" altLang="en-US" dirty="0"/>
              <a:t>Achieve Environmental Objectives – energy cost per unit production, no bad effect on health due to pollution, ambient air quality, outgoing water quality</a:t>
            </a:r>
          </a:p>
          <a:p>
            <a:pPr>
              <a:defRPr/>
            </a:pPr>
            <a:r>
              <a:rPr lang="en-US" altLang="en-US" dirty="0"/>
              <a:t>Cost reduction due to reduced waste, optimum utilization of resources, no penalties as no legal violations….</a:t>
            </a:r>
          </a:p>
          <a:p>
            <a:endParaRPr lang="en-IN" dirty="0"/>
          </a:p>
        </p:txBody>
      </p:sp>
      <p:sp>
        <p:nvSpPr>
          <p:cNvPr id="4" name="Footer Placeholder 3">
            <a:extLst>
              <a:ext uri="{FF2B5EF4-FFF2-40B4-BE49-F238E27FC236}">
                <a16:creationId xmlns:a16="http://schemas.microsoft.com/office/drawing/2014/main" id="{9C84CB9D-6258-5DFA-4CD7-A3319223794A}"/>
              </a:ext>
            </a:extLst>
          </p:cNvPr>
          <p:cNvSpPr>
            <a:spLocks noGrp="1"/>
          </p:cNvSpPr>
          <p:nvPr>
            <p:ph type="ftr" sz="quarter" idx="11"/>
          </p:nvPr>
        </p:nvSpPr>
        <p:spPr/>
        <p:txBody>
          <a:bodyPr/>
          <a:lstStyle/>
          <a:p>
            <a:r>
              <a:rPr lang="en-IN"/>
              <a:t>ISO 9001:2015 Clauses Awareness</a:t>
            </a:r>
          </a:p>
        </p:txBody>
      </p:sp>
      <p:sp>
        <p:nvSpPr>
          <p:cNvPr id="5" name="Slide Number Placeholder 4">
            <a:extLst>
              <a:ext uri="{FF2B5EF4-FFF2-40B4-BE49-F238E27FC236}">
                <a16:creationId xmlns:a16="http://schemas.microsoft.com/office/drawing/2014/main" id="{633D56F4-D9FC-B6A7-96D2-7FC88493C4F5}"/>
              </a:ext>
            </a:extLst>
          </p:cNvPr>
          <p:cNvSpPr>
            <a:spLocks noGrp="1"/>
          </p:cNvSpPr>
          <p:nvPr>
            <p:ph type="sldNum" sz="quarter" idx="12"/>
          </p:nvPr>
        </p:nvSpPr>
        <p:spPr/>
        <p:txBody>
          <a:bodyPr/>
          <a:lstStyle/>
          <a:p>
            <a:fld id="{B13E9416-BDBE-4976-8629-8F7C78F79CD8}" type="slidenum">
              <a:rPr lang="en-IN" smtClean="0"/>
              <a:t>18</a:t>
            </a:fld>
            <a:endParaRPr lang="en-IN"/>
          </a:p>
        </p:txBody>
      </p:sp>
      <p:pic>
        <p:nvPicPr>
          <p:cNvPr id="6" name="Image 25">
            <a:extLst>
              <a:ext uri="{FF2B5EF4-FFF2-40B4-BE49-F238E27FC236}">
                <a16:creationId xmlns:a16="http://schemas.microsoft.com/office/drawing/2014/main" id="{E29BEDBC-681A-CA8C-08DD-EBBF81E350E3}"/>
              </a:ext>
            </a:extLst>
          </p:cNvPr>
          <p:cNvPicPr>
            <a:picLocks/>
          </p:cNvPicPr>
          <p:nvPr/>
        </p:nvPicPr>
        <p:blipFill>
          <a:blip r:embed="rId2" cstate="print"/>
          <a:stretch>
            <a:fillRect/>
          </a:stretch>
        </p:blipFill>
        <p:spPr>
          <a:xfrm>
            <a:off x="202304" y="5571579"/>
            <a:ext cx="901700" cy="1070610"/>
          </a:xfrm>
          <a:prstGeom prst="rect">
            <a:avLst/>
          </a:prstGeom>
        </p:spPr>
      </p:pic>
    </p:spTree>
    <p:extLst>
      <p:ext uri="{BB962C8B-B14F-4D97-AF65-F5344CB8AC3E}">
        <p14:creationId xmlns:p14="http://schemas.microsoft.com/office/powerpoint/2010/main" val="2265593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93BE7-2D37-302E-8FC6-E9E554F41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CE936B-7AC0-CE42-0DD5-0CDB873AC517}"/>
              </a:ext>
            </a:extLst>
          </p:cNvPr>
          <p:cNvSpPr>
            <a:spLocks noGrp="1"/>
          </p:cNvSpPr>
          <p:nvPr>
            <p:ph type="title"/>
          </p:nvPr>
        </p:nvSpPr>
        <p:spPr>
          <a:xfrm>
            <a:off x="838200" y="365126"/>
            <a:ext cx="10515600" cy="647246"/>
          </a:xfrm>
        </p:spPr>
        <p:txBody>
          <a:bodyPr>
            <a:normAutofit fontScale="90000"/>
          </a:bodyPr>
          <a:lstStyle/>
          <a:p>
            <a:pPr algn="ctr"/>
            <a:r>
              <a:rPr lang="en-IN" sz="3600" b="1" dirty="0">
                <a:latin typeface="+mn-lt"/>
              </a:rPr>
              <a:t>Expected Benefits of ISO 14001:2015 EMS </a:t>
            </a:r>
            <a:br>
              <a:rPr lang="en-IN" sz="3600" b="1" dirty="0">
                <a:latin typeface="+mn-lt"/>
              </a:rPr>
            </a:br>
            <a:r>
              <a:rPr lang="en-IN" sz="3100" dirty="0">
                <a:latin typeface="+mn-lt"/>
              </a:rPr>
              <a:t>(if EMS is properly implemented – Not contributing global warming, contributing in better environment) </a:t>
            </a:r>
          </a:p>
        </p:txBody>
      </p:sp>
      <p:sp>
        <p:nvSpPr>
          <p:cNvPr id="4" name="Footer Placeholder 3">
            <a:extLst>
              <a:ext uri="{FF2B5EF4-FFF2-40B4-BE49-F238E27FC236}">
                <a16:creationId xmlns:a16="http://schemas.microsoft.com/office/drawing/2014/main" id="{B52160A3-8D7B-69D7-DEB1-D2E6FF225426}"/>
              </a:ext>
            </a:extLst>
          </p:cNvPr>
          <p:cNvSpPr>
            <a:spLocks noGrp="1"/>
          </p:cNvSpPr>
          <p:nvPr>
            <p:ph type="ftr" sz="quarter" idx="11"/>
          </p:nvPr>
        </p:nvSpPr>
        <p:spPr/>
        <p:txBody>
          <a:bodyPr/>
          <a:lstStyle/>
          <a:p>
            <a:r>
              <a:rPr lang="en-IN"/>
              <a:t>ISO 9001:2015 Clauses Awareness</a:t>
            </a:r>
          </a:p>
        </p:txBody>
      </p:sp>
      <p:sp>
        <p:nvSpPr>
          <p:cNvPr id="5" name="Slide Number Placeholder 4">
            <a:extLst>
              <a:ext uri="{FF2B5EF4-FFF2-40B4-BE49-F238E27FC236}">
                <a16:creationId xmlns:a16="http://schemas.microsoft.com/office/drawing/2014/main" id="{4B334A14-6D3F-AC24-8C55-311A14DC071C}"/>
              </a:ext>
            </a:extLst>
          </p:cNvPr>
          <p:cNvSpPr>
            <a:spLocks noGrp="1"/>
          </p:cNvSpPr>
          <p:nvPr>
            <p:ph type="sldNum" sz="quarter" idx="12"/>
          </p:nvPr>
        </p:nvSpPr>
        <p:spPr/>
        <p:txBody>
          <a:bodyPr/>
          <a:lstStyle/>
          <a:p>
            <a:fld id="{B13E9416-BDBE-4976-8629-8F7C78F79CD8}" type="slidenum">
              <a:rPr lang="en-IN" smtClean="0"/>
              <a:t>19</a:t>
            </a:fld>
            <a:endParaRPr lang="en-IN"/>
          </a:p>
        </p:txBody>
      </p:sp>
      <p:pic>
        <p:nvPicPr>
          <p:cNvPr id="6" name="Picture 6" descr="j0437321[1]">
            <a:extLst>
              <a:ext uri="{FF2B5EF4-FFF2-40B4-BE49-F238E27FC236}">
                <a16:creationId xmlns:a16="http://schemas.microsoft.com/office/drawing/2014/main" id="{05DC655F-CABF-DA76-7905-F94E775974D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5526" y="1263197"/>
            <a:ext cx="4878091" cy="501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j0438478[1]">
            <a:extLst>
              <a:ext uri="{FF2B5EF4-FFF2-40B4-BE49-F238E27FC236}">
                <a16:creationId xmlns:a16="http://schemas.microsoft.com/office/drawing/2014/main" id="{9D989AAF-7A9B-2F5D-6AD3-EE42BB84B8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263197"/>
            <a:ext cx="5181600" cy="498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5">
            <a:extLst>
              <a:ext uri="{FF2B5EF4-FFF2-40B4-BE49-F238E27FC236}">
                <a16:creationId xmlns:a16="http://schemas.microsoft.com/office/drawing/2014/main" id="{B737AEFA-02AD-ECE5-3B3B-FF1CFADAD98D}"/>
              </a:ext>
            </a:extLst>
          </p:cNvPr>
          <p:cNvPicPr>
            <a:picLocks/>
          </p:cNvPicPr>
          <p:nvPr/>
        </p:nvPicPr>
        <p:blipFill>
          <a:blip r:embed="rId4" cstate="print"/>
          <a:stretch>
            <a:fillRect/>
          </a:stretch>
        </p:blipFill>
        <p:spPr>
          <a:xfrm>
            <a:off x="202304" y="5571579"/>
            <a:ext cx="901700" cy="1070610"/>
          </a:xfrm>
          <a:prstGeom prst="rect">
            <a:avLst/>
          </a:prstGeom>
        </p:spPr>
      </p:pic>
    </p:spTree>
    <p:extLst>
      <p:ext uri="{BB962C8B-B14F-4D97-AF65-F5344CB8AC3E}">
        <p14:creationId xmlns:p14="http://schemas.microsoft.com/office/powerpoint/2010/main" val="293060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E5962-9FB7-7531-6F38-712570ED22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53C5E8-42E6-E296-A677-A85AB7C82A29}"/>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CFC Concept</a:t>
            </a:r>
            <a:endParaRPr lang="en-IN" sz="3600" dirty="0">
              <a:latin typeface="+mn-lt"/>
            </a:endParaRPr>
          </a:p>
        </p:txBody>
      </p:sp>
      <p:sp>
        <p:nvSpPr>
          <p:cNvPr id="5" name="Content Placeholder 4">
            <a:extLst>
              <a:ext uri="{FF2B5EF4-FFF2-40B4-BE49-F238E27FC236}">
                <a16:creationId xmlns:a16="http://schemas.microsoft.com/office/drawing/2014/main" id="{AF1F723E-DA0C-2E78-6BA4-3DFCAEA1E6C0}"/>
              </a:ext>
            </a:extLst>
          </p:cNvPr>
          <p:cNvSpPr>
            <a:spLocks noGrp="1"/>
          </p:cNvSpPr>
          <p:nvPr>
            <p:ph idx="1"/>
          </p:nvPr>
        </p:nvSpPr>
        <p:spPr>
          <a:xfrm>
            <a:off x="838200" y="979714"/>
            <a:ext cx="10515600" cy="5211537"/>
          </a:xfrm>
        </p:spPr>
        <p:txBody>
          <a:bodyPr>
            <a:normAutofit/>
          </a:bodyPr>
          <a:lstStyle/>
          <a:p>
            <a:r>
              <a:rPr lang="en-US" dirty="0"/>
              <a:t>Common Facility Center has to be different entity from existing beneficiaries </a:t>
            </a:r>
          </a:p>
          <a:p>
            <a:r>
              <a:rPr lang="en-US" dirty="0"/>
              <a:t>Because of CFC facilities each participating MSE shall be benefitted in terms of increased business / reduced cost / better quality </a:t>
            </a:r>
          </a:p>
          <a:p>
            <a:r>
              <a:rPr lang="en-US" dirty="0"/>
              <a:t>Existing business of none of the participating MSE shall be closed/ decreased because of CFC facility </a:t>
            </a:r>
          </a:p>
          <a:p>
            <a:r>
              <a:rPr lang="en-US" dirty="0"/>
              <a:t>It shall create enhancement of Make in India, more MSEs participating and yielding better quality products at low cost </a:t>
            </a:r>
          </a:p>
          <a:p>
            <a:r>
              <a:rPr lang="en-US" dirty="0"/>
              <a:t>It shall enhance competitiveness of participating MSEs due to technology upgradation</a:t>
            </a:r>
            <a:endParaRPr lang="en-IN" dirty="0"/>
          </a:p>
        </p:txBody>
      </p:sp>
      <p:pic>
        <p:nvPicPr>
          <p:cNvPr id="2" name="Image 25">
            <a:extLst>
              <a:ext uri="{FF2B5EF4-FFF2-40B4-BE49-F238E27FC236}">
                <a16:creationId xmlns:a16="http://schemas.microsoft.com/office/drawing/2014/main" id="{A907F5F5-0040-DB50-6435-C7E475FCE4CF}"/>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75FA7B08-CF34-C91D-5B55-C4F9D2ED198B}"/>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95329B2B-79B9-CB49-3968-9A4C8EDA636A}"/>
              </a:ext>
            </a:extLst>
          </p:cNvPr>
          <p:cNvSpPr>
            <a:spLocks noGrp="1"/>
          </p:cNvSpPr>
          <p:nvPr>
            <p:ph type="sldNum" sz="quarter" idx="12"/>
          </p:nvPr>
        </p:nvSpPr>
        <p:spPr/>
        <p:txBody>
          <a:bodyPr/>
          <a:lstStyle/>
          <a:p>
            <a:fld id="{B13E9416-BDBE-4976-8629-8F7C78F79CD8}" type="slidenum">
              <a:rPr lang="en-IN" smtClean="0"/>
              <a:t>2</a:t>
            </a:fld>
            <a:endParaRPr lang="en-IN"/>
          </a:p>
        </p:txBody>
      </p:sp>
    </p:spTree>
    <p:extLst>
      <p:ext uri="{BB962C8B-B14F-4D97-AF65-F5344CB8AC3E}">
        <p14:creationId xmlns:p14="http://schemas.microsoft.com/office/powerpoint/2010/main" val="115605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01507-2089-65B0-6BAD-1DE60C87CB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BDCD6B-5F2A-EC48-6180-111632B23F94}"/>
              </a:ext>
            </a:extLst>
          </p:cNvPr>
          <p:cNvSpPr>
            <a:spLocks noGrp="1"/>
          </p:cNvSpPr>
          <p:nvPr>
            <p:ph type="title"/>
          </p:nvPr>
        </p:nvSpPr>
        <p:spPr>
          <a:xfrm>
            <a:off x="838200" y="365125"/>
            <a:ext cx="10515600" cy="625475"/>
          </a:xfrm>
        </p:spPr>
        <p:txBody>
          <a:bodyPr>
            <a:normAutofit/>
          </a:bodyPr>
          <a:lstStyle/>
          <a:p>
            <a:pPr algn="ctr"/>
            <a:r>
              <a:rPr lang="en-IN" sz="3600" b="1" dirty="0">
                <a:latin typeface="+mn-lt"/>
              </a:rPr>
              <a:t>ISO 45001:2018 OHSMS Benefits</a:t>
            </a:r>
            <a:r>
              <a:rPr lang="en-IN" sz="3600" b="1" dirty="0"/>
              <a:t> </a:t>
            </a:r>
            <a:endParaRPr lang="en-IN" sz="3600" b="1" dirty="0">
              <a:latin typeface="+mn-lt"/>
            </a:endParaRPr>
          </a:p>
        </p:txBody>
      </p:sp>
      <p:sp>
        <p:nvSpPr>
          <p:cNvPr id="3" name="Content Placeholder 2">
            <a:extLst>
              <a:ext uri="{FF2B5EF4-FFF2-40B4-BE49-F238E27FC236}">
                <a16:creationId xmlns:a16="http://schemas.microsoft.com/office/drawing/2014/main" id="{83E73FFF-115E-F97D-B5DD-ABA8959EA70C}"/>
              </a:ext>
            </a:extLst>
          </p:cNvPr>
          <p:cNvSpPr>
            <a:spLocks noGrp="1"/>
          </p:cNvSpPr>
          <p:nvPr>
            <p:ph idx="1"/>
          </p:nvPr>
        </p:nvSpPr>
        <p:spPr>
          <a:xfrm>
            <a:off x="838200" y="990600"/>
            <a:ext cx="10515600" cy="5186363"/>
          </a:xfrm>
        </p:spPr>
        <p:txBody>
          <a:bodyPr/>
          <a:lstStyle/>
          <a:p>
            <a:pPr>
              <a:defRPr/>
            </a:pPr>
            <a:r>
              <a:rPr lang="en-US" altLang="en-US" b="1" dirty="0"/>
              <a:t>Manage OH&amp;S hazards / risks of the organizational activities – necessary PPE and controls available to avoid risk incident happening </a:t>
            </a:r>
          </a:p>
          <a:p>
            <a:pPr>
              <a:defRPr/>
            </a:pPr>
            <a:r>
              <a:rPr lang="en-US" altLang="en-US" b="1" dirty="0"/>
              <a:t>Improve OH&amp;S performance of the organization – moving towards zero incident / accident – improves employee morale and hence productivity</a:t>
            </a:r>
          </a:p>
          <a:p>
            <a:pPr>
              <a:defRPr/>
            </a:pPr>
            <a:r>
              <a:rPr lang="en-US" altLang="en-US" b="1" dirty="0"/>
              <a:t>Prevent injury and ill health to workers – everyone aware of prevention mechanism – people can concentrate on work increasing organizational efficiency</a:t>
            </a:r>
          </a:p>
          <a:p>
            <a:pPr>
              <a:defRPr/>
            </a:pPr>
            <a:r>
              <a:rPr lang="en-US" altLang="en-US" b="1" dirty="0"/>
              <a:t>Provide safe and healthy workplace – Can prevent employee turnover and create feeling of belongingness </a:t>
            </a:r>
          </a:p>
          <a:p>
            <a:endParaRPr lang="en-IN" dirty="0"/>
          </a:p>
        </p:txBody>
      </p:sp>
      <p:sp>
        <p:nvSpPr>
          <p:cNvPr id="4" name="Footer Placeholder 3">
            <a:extLst>
              <a:ext uri="{FF2B5EF4-FFF2-40B4-BE49-F238E27FC236}">
                <a16:creationId xmlns:a16="http://schemas.microsoft.com/office/drawing/2014/main" id="{498DC389-3E62-1ECF-31AE-AFCF18D615DC}"/>
              </a:ext>
            </a:extLst>
          </p:cNvPr>
          <p:cNvSpPr>
            <a:spLocks noGrp="1"/>
          </p:cNvSpPr>
          <p:nvPr>
            <p:ph type="ftr" sz="quarter" idx="11"/>
          </p:nvPr>
        </p:nvSpPr>
        <p:spPr/>
        <p:txBody>
          <a:bodyPr/>
          <a:lstStyle/>
          <a:p>
            <a:r>
              <a:rPr lang="en-IN"/>
              <a:t>ISO 9001:2015 Clauses Awareness</a:t>
            </a:r>
          </a:p>
        </p:txBody>
      </p:sp>
      <p:sp>
        <p:nvSpPr>
          <p:cNvPr id="5" name="Slide Number Placeholder 4">
            <a:extLst>
              <a:ext uri="{FF2B5EF4-FFF2-40B4-BE49-F238E27FC236}">
                <a16:creationId xmlns:a16="http://schemas.microsoft.com/office/drawing/2014/main" id="{6F25DD92-E5BF-46A3-6943-F56F2DA1E525}"/>
              </a:ext>
            </a:extLst>
          </p:cNvPr>
          <p:cNvSpPr>
            <a:spLocks noGrp="1"/>
          </p:cNvSpPr>
          <p:nvPr>
            <p:ph type="sldNum" sz="quarter" idx="12"/>
          </p:nvPr>
        </p:nvSpPr>
        <p:spPr/>
        <p:txBody>
          <a:bodyPr/>
          <a:lstStyle/>
          <a:p>
            <a:fld id="{B13E9416-BDBE-4976-8629-8F7C78F79CD8}" type="slidenum">
              <a:rPr lang="en-IN" smtClean="0"/>
              <a:t>20</a:t>
            </a:fld>
            <a:endParaRPr lang="en-IN"/>
          </a:p>
        </p:txBody>
      </p:sp>
      <p:pic>
        <p:nvPicPr>
          <p:cNvPr id="6" name="Image 25">
            <a:extLst>
              <a:ext uri="{FF2B5EF4-FFF2-40B4-BE49-F238E27FC236}">
                <a16:creationId xmlns:a16="http://schemas.microsoft.com/office/drawing/2014/main" id="{3E184BD0-BC77-0CBF-A4D9-6B436FEC2337}"/>
              </a:ext>
            </a:extLst>
          </p:cNvPr>
          <p:cNvPicPr>
            <a:picLocks/>
          </p:cNvPicPr>
          <p:nvPr/>
        </p:nvPicPr>
        <p:blipFill>
          <a:blip r:embed="rId2" cstate="print"/>
          <a:stretch>
            <a:fillRect/>
          </a:stretch>
        </p:blipFill>
        <p:spPr>
          <a:xfrm>
            <a:off x="202304" y="5571579"/>
            <a:ext cx="901700" cy="1070610"/>
          </a:xfrm>
          <a:prstGeom prst="rect">
            <a:avLst/>
          </a:prstGeom>
        </p:spPr>
      </p:pic>
    </p:spTree>
    <p:extLst>
      <p:ext uri="{BB962C8B-B14F-4D97-AF65-F5344CB8AC3E}">
        <p14:creationId xmlns:p14="http://schemas.microsoft.com/office/powerpoint/2010/main" val="284494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6B543-D421-4390-EE5D-2E83E7110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B8260-D813-BAF9-0323-4F838005B7BC}"/>
              </a:ext>
            </a:extLst>
          </p:cNvPr>
          <p:cNvSpPr>
            <a:spLocks noGrp="1"/>
          </p:cNvSpPr>
          <p:nvPr>
            <p:ph type="title"/>
          </p:nvPr>
        </p:nvSpPr>
        <p:spPr>
          <a:xfrm>
            <a:off x="838200" y="365125"/>
            <a:ext cx="10515600" cy="625475"/>
          </a:xfrm>
        </p:spPr>
        <p:txBody>
          <a:bodyPr>
            <a:normAutofit fontScale="90000"/>
          </a:bodyPr>
          <a:lstStyle/>
          <a:p>
            <a:pPr algn="ctr"/>
            <a:r>
              <a:rPr lang="en-IN" sz="3600" b="1" dirty="0">
                <a:latin typeface="+mn-lt"/>
              </a:rPr>
              <a:t>Expected Benefits of ISO 45001:2018 OHSMS – Improved Participation</a:t>
            </a:r>
          </a:p>
        </p:txBody>
      </p:sp>
      <p:pic>
        <p:nvPicPr>
          <p:cNvPr id="9" name="Content Placeholder 8">
            <a:extLst>
              <a:ext uri="{FF2B5EF4-FFF2-40B4-BE49-F238E27FC236}">
                <a16:creationId xmlns:a16="http://schemas.microsoft.com/office/drawing/2014/main" id="{841F3679-6347-E081-5E7E-1C42101537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1436914"/>
            <a:ext cx="6243641" cy="4080923"/>
          </a:xfrm>
        </p:spPr>
      </p:pic>
      <p:sp>
        <p:nvSpPr>
          <p:cNvPr id="4" name="Footer Placeholder 3">
            <a:extLst>
              <a:ext uri="{FF2B5EF4-FFF2-40B4-BE49-F238E27FC236}">
                <a16:creationId xmlns:a16="http://schemas.microsoft.com/office/drawing/2014/main" id="{01B8EC20-9BFA-CAA3-45F8-619B8B78EB9A}"/>
              </a:ext>
            </a:extLst>
          </p:cNvPr>
          <p:cNvSpPr>
            <a:spLocks noGrp="1"/>
          </p:cNvSpPr>
          <p:nvPr>
            <p:ph type="ftr" sz="quarter" idx="11"/>
          </p:nvPr>
        </p:nvSpPr>
        <p:spPr/>
        <p:txBody>
          <a:bodyPr/>
          <a:lstStyle/>
          <a:p>
            <a:r>
              <a:rPr lang="en-IN"/>
              <a:t>ISO 9001:2015 Clauses Awareness</a:t>
            </a:r>
          </a:p>
        </p:txBody>
      </p:sp>
      <p:sp>
        <p:nvSpPr>
          <p:cNvPr id="5" name="Slide Number Placeholder 4">
            <a:extLst>
              <a:ext uri="{FF2B5EF4-FFF2-40B4-BE49-F238E27FC236}">
                <a16:creationId xmlns:a16="http://schemas.microsoft.com/office/drawing/2014/main" id="{CA972BD9-972E-9FB6-7D24-1B864267F357}"/>
              </a:ext>
            </a:extLst>
          </p:cNvPr>
          <p:cNvSpPr>
            <a:spLocks noGrp="1"/>
          </p:cNvSpPr>
          <p:nvPr>
            <p:ph type="sldNum" sz="quarter" idx="12"/>
          </p:nvPr>
        </p:nvSpPr>
        <p:spPr/>
        <p:txBody>
          <a:bodyPr/>
          <a:lstStyle/>
          <a:p>
            <a:fld id="{B13E9416-BDBE-4976-8629-8F7C78F79CD8}" type="slidenum">
              <a:rPr lang="en-IN" smtClean="0"/>
              <a:t>21</a:t>
            </a:fld>
            <a:endParaRPr lang="en-IN"/>
          </a:p>
        </p:txBody>
      </p:sp>
      <p:pic>
        <p:nvPicPr>
          <p:cNvPr id="6" name="Picture 5">
            <a:extLst>
              <a:ext uri="{FF2B5EF4-FFF2-40B4-BE49-F238E27FC236}">
                <a16:creationId xmlns:a16="http://schemas.microsoft.com/office/drawing/2014/main" id="{419EA877-1167-5252-AC49-4F3E3910E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607" y="1277139"/>
            <a:ext cx="5956593" cy="4584137"/>
          </a:xfrm>
          <a:prstGeom prst="rect">
            <a:avLst/>
          </a:prstGeom>
        </p:spPr>
      </p:pic>
      <p:pic>
        <p:nvPicPr>
          <p:cNvPr id="3" name="Image 25">
            <a:extLst>
              <a:ext uri="{FF2B5EF4-FFF2-40B4-BE49-F238E27FC236}">
                <a16:creationId xmlns:a16="http://schemas.microsoft.com/office/drawing/2014/main" id="{7F5E3302-1E3F-052F-4553-13D3606EF184}"/>
              </a:ext>
            </a:extLst>
          </p:cNvPr>
          <p:cNvPicPr>
            <a:picLocks/>
          </p:cNvPicPr>
          <p:nvPr/>
        </p:nvPicPr>
        <p:blipFill>
          <a:blip r:embed="rId4" cstate="print"/>
          <a:stretch>
            <a:fillRect/>
          </a:stretch>
        </p:blipFill>
        <p:spPr>
          <a:xfrm>
            <a:off x="202304" y="5571579"/>
            <a:ext cx="901700" cy="1070610"/>
          </a:xfrm>
          <a:prstGeom prst="rect">
            <a:avLst/>
          </a:prstGeom>
        </p:spPr>
      </p:pic>
    </p:spTree>
    <p:extLst>
      <p:ext uri="{BB962C8B-B14F-4D97-AF65-F5344CB8AC3E}">
        <p14:creationId xmlns:p14="http://schemas.microsoft.com/office/powerpoint/2010/main" val="1850004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A516D-C09A-693F-50D4-2768F1385B7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093F58-347E-F4D9-105E-021A0AAA9C2A}"/>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CFC Concept ….</a:t>
            </a:r>
            <a:endParaRPr lang="en-IN" sz="3600" dirty="0">
              <a:latin typeface="+mn-lt"/>
            </a:endParaRPr>
          </a:p>
        </p:txBody>
      </p:sp>
      <p:sp>
        <p:nvSpPr>
          <p:cNvPr id="5" name="Content Placeholder 4">
            <a:extLst>
              <a:ext uri="{FF2B5EF4-FFF2-40B4-BE49-F238E27FC236}">
                <a16:creationId xmlns:a16="http://schemas.microsoft.com/office/drawing/2014/main" id="{466C0089-EF9F-A498-D580-1224EA4296E5}"/>
              </a:ext>
            </a:extLst>
          </p:cNvPr>
          <p:cNvSpPr>
            <a:spLocks noGrp="1"/>
          </p:cNvSpPr>
          <p:nvPr>
            <p:ph idx="1"/>
          </p:nvPr>
        </p:nvSpPr>
        <p:spPr>
          <a:xfrm>
            <a:off x="838200" y="979714"/>
            <a:ext cx="10515600" cy="5211537"/>
          </a:xfrm>
        </p:spPr>
        <p:txBody>
          <a:bodyPr>
            <a:normAutofit/>
          </a:bodyPr>
          <a:lstStyle/>
          <a:p>
            <a:r>
              <a:rPr lang="en-US" dirty="0"/>
              <a:t>Expected 20 -25 shareholders and 25-30 beneficiaries (excluding shareholders) </a:t>
            </a:r>
          </a:p>
          <a:p>
            <a:r>
              <a:rPr lang="en-US" dirty="0"/>
              <a:t>Shareholders shall not be from same family / in blood relation to each other </a:t>
            </a:r>
          </a:p>
          <a:p>
            <a:r>
              <a:rPr lang="en-US" dirty="0"/>
              <a:t>Maximum share 10% by a single shareholder </a:t>
            </a:r>
          </a:p>
          <a:p>
            <a:r>
              <a:rPr lang="en-US" dirty="0"/>
              <a:t>Can be </a:t>
            </a:r>
            <a:r>
              <a:rPr lang="en-US" dirty="0" err="1"/>
              <a:t>upto</a:t>
            </a:r>
            <a:r>
              <a:rPr lang="en-US" dirty="0"/>
              <a:t> 8 shareholders having 10% share and remaining with 0.50- 1.00 % share holding to make a total of 20-25 shareholders </a:t>
            </a:r>
          </a:p>
          <a:p>
            <a:r>
              <a:rPr lang="en-US" dirty="0"/>
              <a:t>Land shall not be owned personally by any shareholders, but by the cluster  </a:t>
            </a:r>
          </a:p>
          <a:p>
            <a:r>
              <a:rPr lang="en-US" dirty="0"/>
              <a:t>In case of rented premises, land / facility not owned by any family member of any of the share holder</a:t>
            </a:r>
            <a:endParaRPr lang="en-IN" dirty="0"/>
          </a:p>
        </p:txBody>
      </p:sp>
      <p:pic>
        <p:nvPicPr>
          <p:cNvPr id="2" name="Image 25">
            <a:extLst>
              <a:ext uri="{FF2B5EF4-FFF2-40B4-BE49-F238E27FC236}">
                <a16:creationId xmlns:a16="http://schemas.microsoft.com/office/drawing/2014/main" id="{3E918116-03A6-DCA5-471F-928CC054D1E9}"/>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4BF2E436-081B-7D24-711D-FD08664F1FE2}"/>
              </a:ext>
            </a:extLst>
          </p:cNvPr>
          <p:cNvSpPr>
            <a:spLocks noGrp="1"/>
          </p:cNvSpPr>
          <p:nvPr>
            <p:ph type="ftr" sz="quarter" idx="11"/>
          </p:nvPr>
        </p:nvSpPr>
        <p:spPr/>
        <p:txBody>
          <a:bodyPr/>
          <a:lstStyle/>
          <a:p>
            <a:r>
              <a:rPr lang="en-US" sz="1400" b="1">
                <a:solidFill>
                  <a:schemeClr val="tx1"/>
                </a:solidFill>
              </a:rPr>
              <a:t>MSE-CDP Developing Common Facility Centre</a:t>
            </a:r>
            <a:endParaRPr lang="en-IN" sz="1400" b="1">
              <a:solidFill>
                <a:schemeClr val="tx1"/>
              </a:solidFill>
            </a:endParaRPr>
          </a:p>
        </p:txBody>
      </p:sp>
      <p:sp>
        <p:nvSpPr>
          <p:cNvPr id="6" name="Slide Number Placeholder 5">
            <a:extLst>
              <a:ext uri="{FF2B5EF4-FFF2-40B4-BE49-F238E27FC236}">
                <a16:creationId xmlns:a16="http://schemas.microsoft.com/office/drawing/2014/main" id="{4B752162-0812-1AA2-5D13-B6AA900D0D3C}"/>
              </a:ext>
            </a:extLst>
          </p:cNvPr>
          <p:cNvSpPr>
            <a:spLocks noGrp="1"/>
          </p:cNvSpPr>
          <p:nvPr>
            <p:ph type="sldNum" sz="quarter" idx="12"/>
          </p:nvPr>
        </p:nvSpPr>
        <p:spPr/>
        <p:txBody>
          <a:bodyPr/>
          <a:lstStyle/>
          <a:p>
            <a:fld id="{B13E9416-BDBE-4976-8629-8F7C78F79CD8}" type="slidenum">
              <a:rPr lang="en-IN" smtClean="0"/>
              <a:t>3</a:t>
            </a:fld>
            <a:endParaRPr lang="en-IN"/>
          </a:p>
        </p:txBody>
      </p:sp>
    </p:spTree>
    <p:extLst>
      <p:ext uri="{BB962C8B-B14F-4D97-AF65-F5344CB8AC3E}">
        <p14:creationId xmlns:p14="http://schemas.microsoft.com/office/powerpoint/2010/main" val="20669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7CACA-1574-1780-2585-D8BF20C32C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A34654-8439-741C-9D86-B847A6EB0873}"/>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CFC Concept ….</a:t>
            </a:r>
            <a:endParaRPr lang="en-IN" sz="3600" dirty="0">
              <a:latin typeface="+mn-lt"/>
            </a:endParaRPr>
          </a:p>
        </p:txBody>
      </p:sp>
      <p:sp>
        <p:nvSpPr>
          <p:cNvPr id="5" name="Content Placeholder 4">
            <a:extLst>
              <a:ext uri="{FF2B5EF4-FFF2-40B4-BE49-F238E27FC236}">
                <a16:creationId xmlns:a16="http://schemas.microsoft.com/office/drawing/2014/main" id="{98C16D4A-9899-49D7-7A47-5ACA82A8119F}"/>
              </a:ext>
            </a:extLst>
          </p:cNvPr>
          <p:cNvSpPr>
            <a:spLocks noGrp="1"/>
          </p:cNvSpPr>
          <p:nvPr>
            <p:ph idx="1"/>
          </p:nvPr>
        </p:nvSpPr>
        <p:spPr>
          <a:xfrm>
            <a:off x="838200" y="979714"/>
            <a:ext cx="10515600" cy="5211537"/>
          </a:xfrm>
        </p:spPr>
        <p:txBody>
          <a:bodyPr>
            <a:normAutofit/>
          </a:bodyPr>
          <a:lstStyle/>
          <a:p>
            <a:r>
              <a:rPr lang="en-US" dirty="0"/>
              <a:t>Shareholders to be manufacturers of input or output product, Udyam registration must be as ‘Manufacturer’ </a:t>
            </a:r>
          </a:p>
          <a:p>
            <a:r>
              <a:rPr lang="en-US" dirty="0"/>
              <a:t>All shareholders and other beneficiaries to  have manufacturing facilities within 30km radius circle </a:t>
            </a:r>
          </a:p>
          <a:p>
            <a:r>
              <a:rPr lang="en-US" dirty="0"/>
              <a:t>CFC place (has to be nearby within 30km radius circle) and has to be identified before preparation of concept note </a:t>
            </a:r>
          </a:p>
          <a:p>
            <a:r>
              <a:rPr lang="en-US" dirty="0"/>
              <a:t>CFC place can be owned by CFC unit or on rented with lease agreement of at least 15 years  </a:t>
            </a:r>
          </a:p>
          <a:p>
            <a:r>
              <a:rPr lang="en-US" dirty="0"/>
              <a:t>Current manufacturing processes and future scenario (after CFC formation) must be defined including benefits after CFC formation</a:t>
            </a:r>
            <a:endParaRPr lang="en-IN" dirty="0"/>
          </a:p>
        </p:txBody>
      </p:sp>
      <p:pic>
        <p:nvPicPr>
          <p:cNvPr id="2" name="Image 25">
            <a:extLst>
              <a:ext uri="{FF2B5EF4-FFF2-40B4-BE49-F238E27FC236}">
                <a16:creationId xmlns:a16="http://schemas.microsoft.com/office/drawing/2014/main" id="{BBE09E07-F62E-759A-2B11-1054AB577EBF}"/>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767AB3F3-A011-CFBD-9721-71680C20C3E3}"/>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883C1A2A-C19D-B6B4-8FF8-9E70AC0DEC7E}"/>
              </a:ext>
            </a:extLst>
          </p:cNvPr>
          <p:cNvSpPr>
            <a:spLocks noGrp="1"/>
          </p:cNvSpPr>
          <p:nvPr>
            <p:ph type="sldNum" sz="quarter" idx="12"/>
          </p:nvPr>
        </p:nvSpPr>
        <p:spPr/>
        <p:txBody>
          <a:bodyPr/>
          <a:lstStyle/>
          <a:p>
            <a:fld id="{B13E9416-BDBE-4976-8629-8F7C78F79CD8}" type="slidenum">
              <a:rPr lang="en-IN" smtClean="0"/>
              <a:t>4</a:t>
            </a:fld>
            <a:endParaRPr lang="en-IN"/>
          </a:p>
        </p:txBody>
      </p:sp>
    </p:spTree>
    <p:extLst>
      <p:ext uri="{BB962C8B-B14F-4D97-AF65-F5344CB8AC3E}">
        <p14:creationId xmlns:p14="http://schemas.microsoft.com/office/powerpoint/2010/main" val="118855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4C0CB-2287-8654-75A4-FAED4DAE63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450D677-41A8-C596-786F-399C6DEAE95E}"/>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Cluster Formation – Do’s and Don’ts</a:t>
            </a:r>
            <a:endParaRPr lang="en-IN" sz="3600" dirty="0">
              <a:latin typeface="+mn-lt"/>
            </a:endParaRPr>
          </a:p>
        </p:txBody>
      </p:sp>
      <p:sp>
        <p:nvSpPr>
          <p:cNvPr id="5" name="Content Placeholder 4">
            <a:extLst>
              <a:ext uri="{FF2B5EF4-FFF2-40B4-BE49-F238E27FC236}">
                <a16:creationId xmlns:a16="http://schemas.microsoft.com/office/drawing/2014/main" id="{B831F914-5C52-05A2-B437-DFE4F69AB4FB}"/>
              </a:ext>
            </a:extLst>
          </p:cNvPr>
          <p:cNvSpPr>
            <a:spLocks noGrp="1"/>
          </p:cNvSpPr>
          <p:nvPr>
            <p:ph idx="1"/>
          </p:nvPr>
        </p:nvSpPr>
        <p:spPr>
          <a:xfrm>
            <a:off x="838200" y="979714"/>
            <a:ext cx="10515600" cy="5211537"/>
          </a:xfrm>
        </p:spPr>
        <p:txBody>
          <a:bodyPr>
            <a:normAutofit/>
          </a:bodyPr>
          <a:lstStyle/>
          <a:p>
            <a:r>
              <a:rPr lang="en-US" dirty="0"/>
              <a:t>Decide CFC location and shareholders as well as beneficiaries within 30km radius circle </a:t>
            </a:r>
          </a:p>
          <a:p>
            <a:r>
              <a:rPr lang="en-US" dirty="0"/>
              <a:t>Each shareholder facility shall have working machines for manufacturing </a:t>
            </a:r>
          </a:p>
          <a:p>
            <a:r>
              <a:rPr lang="en-US" dirty="0"/>
              <a:t>Beneficiary can be direct product / component / material manufacturer  / supporting manufacturing (e.g. packing materials etc.) or can include few service providers who can be benefited </a:t>
            </a:r>
          </a:p>
          <a:p>
            <a:r>
              <a:rPr lang="en-US" dirty="0"/>
              <a:t>Current and Future process flow for each unit shall be defined and indicate benefits from future flow </a:t>
            </a:r>
          </a:p>
          <a:p>
            <a:r>
              <a:rPr lang="en-US" dirty="0"/>
              <a:t>Each participating MSE (either shareholder or beneficiary) should be aware of CFC formation and his/her expected benefits</a:t>
            </a:r>
            <a:endParaRPr lang="en-IN" dirty="0"/>
          </a:p>
        </p:txBody>
      </p:sp>
      <p:pic>
        <p:nvPicPr>
          <p:cNvPr id="2" name="Image 25">
            <a:extLst>
              <a:ext uri="{FF2B5EF4-FFF2-40B4-BE49-F238E27FC236}">
                <a16:creationId xmlns:a16="http://schemas.microsoft.com/office/drawing/2014/main" id="{34782654-90CA-FDE6-EB86-5F1100D3F612}"/>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B0778659-55CA-AF62-0C2C-A2E99AF14457}"/>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3CECF757-A5B6-4AEB-4BD2-55DE2D3274FA}"/>
              </a:ext>
            </a:extLst>
          </p:cNvPr>
          <p:cNvSpPr>
            <a:spLocks noGrp="1"/>
          </p:cNvSpPr>
          <p:nvPr>
            <p:ph type="sldNum" sz="quarter" idx="12"/>
          </p:nvPr>
        </p:nvSpPr>
        <p:spPr/>
        <p:txBody>
          <a:bodyPr/>
          <a:lstStyle/>
          <a:p>
            <a:fld id="{B13E9416-BDBE-4976-8629-8F7C78F79CD8}" type="slidenum">
              <a:rPr lang="en-IN" smtClean="0"/>
              <a:t>5</a:t>
            </a:fld>
            <a:endParaRPr lang="en-IN"/>
          </a:p>
        </p:txBody>
      </p:sp>
    </p:spTree>
    <p:extLst>
      <p:ext uri="{BB962C8B-B14F-4D97-AF65-F5344CB8AC3E}">
        <p14:creationId xmlns:p14="http://schemas.microsoft.com/office/powerpoint/2010/main" val="333301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8E4F7-2059-09B1-2E99-9AD3384DFD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4DA20C-30DD-8A99-F26C-BCAA902C07CB}"/>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Cluster Formation – Do’s and Don’ts ….</a:t>
            </a:r>
            <a:endParaRPr lang="en-IN" sz="3600" dirty="0">
              <a:latin typeface="+mn-lt"/>
            </a:endParaRPr>
          </a:p>
        </p:txBody>
      </p:sp>
      <p:sp>
        <p:nvSpPr>
          <p:cNvPr id="5" name="Content Placeholder 4">
            <a:extLst>
              <a:ext uri="{FF2B5EF4-FFF2-40B4-BE49-F238E27FC236}">
                <a16:creationId xmlns:a16="http://schemas.microsoft.com/office/drawing/2014/main" id="{41F3C497-16AF-4F1B-4EE6-3B38D9B58907}"/>
              </a:ext>
            </a:extLst>
          </p:cNvPr>
          <p:cNvSpPr>
            <a:spLocks noGrp="1"/>
          </p:cNvSpPr>
          <p:nvPr>
            <p:ph idx="1"/>
          </p:nvPr>
        </p:nvSpPr>
        <p:spPr>
          <a:xfrm>
            <a:off x="838200" y="979714"/>
            <a:ext cx="10515600" cy="5211537"/>
          </a:xfrm>
        </p:spPr>
        <p:txBody>
          <a:bodyPr>
            <a:normAutofit/>
          </a:bodyPr>
          <a:lstStyle/>
          <a:p>
            <a:r>
              <a:rPr lang="en-US" dirty="0"/>
              <a:t>Product range to be covered by CFC benefit shall include similar products e.g. Eyewear of Acetate / Injection moulded / Metallic / 3-D printed can be considered similar range </a:t>
            </a:r>
          </a:p>
          <a:p>
            <a:r>
              <a:rPr lang="en-US" dirty="0"/>
              <a:t>It shall have positive impact on business volumes of any participating MSE </a:t>
            </a:r>
          </a:p>
          <a:p>
            <a:r>
              <a:rPr lang="en-US" dirty="0"/>
              <a:t>It shall not have negative impact on environment and/or safety of personnel working in CFC and/or any beneficiary MSE </a:t>
            </a:r>
          </a:p>
          <a:p>
            <a:r>
              <a:rPr lang="en-US" dirty="0"/>
              <a:t>Systematic working of MSEs is expected and same to be demonstrated to MSME Officials during visit </a:t>
            </a:r>
          </a:p>
          <a:p>
            <a:r>
              <a:rPr lang="en-US" dirty="0"/>
              <a:t>All facilities / machines at participating MSEs to be working , CFC land &amp; Building will be mortgaged to Govt. for at least 15 years (if owned by CFC Cluster)</a:t>
            </a:r>
            <a:endParaRPr lang="en-IN" dirty="0"/>
          </a:p>
        </p:txBody>
      </p:sp>
      <p:pic>
        <p:nvPicPr>
          <p:cNvPr id="2" name="Image 25">
            <a:extLst>
              <a:ext uri="{FF2B5EF4-FFF2-40B4-BE49-F238E27FC236}">
                <a16:creationId xmlns:a16="http://schemas.microsoft.com/office/drawing/2014/main" id="{5C5BC13A-4EFD-6E2E-9954-D64364EF1AD0}"/>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C9EB0F0C-20D6-B89D-8890-DBA9CF08E64F}"/>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D95C2458-2AC7-90AD-C02C-B8D7B7F4E9F0}"/>
              </a:ext>
            </a:extLst>
          </p:cNvPr>
          <p:cNvSpPr>
            <a:spLocks noGrp="1"/>
          </p:cNvSpPr>
          <p:nvPr>
            <p:ph type="sldNum" sz="quarter" idx="12"/>
          </p:nvPr>
        </p:nvSpPr>
        <p:spPr/>
        <p:txBody>
          <a:bodyPr/>
          <a:lstStyle/>
          <a:p>
            <a:fld id="{B13E9416-BDBE-4976-8629-8F7C78F79CD8}" type="slidenum">
              <a:rPr lang="en-IN" smtClean="0"/>
              <a:t>6</a:t>
            </a:fld>
            <a:endParaRPr lang="en-IN"/>
          </a:p>
        </p:txBody>
      </p:sp>
    </p:spTree>
    <p:extLst>
      <p:ext uri="{BB962C8B-B14F-4D97-AF65-F5344CB8AC3E}">
        <p14:creationId xmlns:p14="http://schemas.microsoft.com/office/powerpoint/2010/main" val="394054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36497-8CAA-024B-2781-1F66A57C00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D0346B-4BEF-10F0-FBC3-48A094D9205A}"/>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Benefits of CFC Project Implementation</a:t>
            </a:r>
            <a:endParaRPr lang="en-IN" sz="3600" dirty="0">
              <a:latin typeface="+mn-lt"/>
            </a:endParaRPr>
          </a:p>
        </p:txBody>
      </p:sp>
      <p:sp>
        <p:nvSpPr>
          <p:cNvPr id="5" name="Content Placeholder 4">
            <a:extLst>
              <a:ext uri="{FF2B5EF4-FFF2-40B4-BE49-F238E27FC236}">
                <a16:creationId xmlns:a16="http://schemas.microsoft.com/office/drawing/2014/main" id="{EBFDC907-C21B-278C-8300-DD1BBBF851E7}"/>
              </a:ext>
            </a:extLst>
          </p:cNvPr>
          <p:cNvSpPr>
            <a:spLocks noGrp="1"/>
          </p:cNvSpPr>
          <p:nvPr>
            <p:ph idx="1"/>
          </p:nvPr>
        </p:nvSpPr>
        <p:spPr>
          <a:xfrm>
            <a:off x="838200" y="979714"/>
            <a:ext cx="10515600" cy="5211537"/>
          </a:xfrm>
        </p:spPr>
        <p:txBody>
          <a:bodyPr>
            <a:normAutofit fontScale="92500" lnSpcReduction="10000"/>
          </a:bodyPr>
          <a:lstStyle/>
          <a:p>
            <a:r>
              <a:rPr lang="en-US" dirty="0"/>
              <a:t>Cost of production for each participating MSEs shall be reduced in one or other process </a:t>
            </a:r>
          </a:p>
          <a:p>
            <a:r>
              <a:rPr lang="en-US" dirty="0"/>
              <a:t>Ease of availability of facilities for which participating MSE is dependent on outside / long distant source </a:t>
            </a:r>
          </a:p>
          <a:p>
            <a:r>
              <a:rPr lang="en-US" dirty="0"/>
              <a:t>Quality will improve due to technology advancement </a:t>
            </a:r>
          </a:p>
          <a:p>
            <a:r>
              <a:rPr lang="en-US" dirty="0"/>
              <a:t>Overall performance will improve due to systems implemented in line with ZED and ISO standards </a:t>
            </a:r>
          </a:p>
          <a:p>
            <a:r>
              <a:rPr lang="en-US" dirty="0"/>
              <a:t>3rd party recognition such as ZED and ISO certification can help obtaining more new clients </a:t>
            </a:r>
          </a:p>
          <a:p>
            <a:r>
              <a:rPr lang="en-US" dirty="0"/>
              <a:t>Every share holder will earn from profit of CFC </a:t>
            </a:r>
          </a:p>
          <a:p>
            <a:r>
              <a:rPr lang="en-US" dirty="0"/>
              <a:t>⁠The product range for supplying products to market can increase</a:t>
            </a:r>
          </a:p>
          <a:p>
            <a:r>
              <a:rPr lang="en-US" dirty="0"/>
              <a:t>All shareholders and beneficiaries shall be guided to enhance their production/ quality &amp; sales at national and international levels</a:t>
            </a:r>
            <a:endParaRPr lang="en-IN" dirty="0"/>
          </a:p>
        </p:txBody>
      </p:sp>
      <p:pic>
        <p:nvPicPr>
          <p:cNvPr id="2" name="Image 25">
            <a:extLst>
              <a:ext uri="{FF2B5EF4-FFF2-40B4-BE49-F238E27FC236}">
                <a16:creationId xmlns:a16="http://schemas.microsoft.com/office/drawing/2014/main" id="{488C64D1-AA7F-D855-0848-C1E011FE3E10}"/>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C1710F64-5657-E030-5C78-11A170D96C25}"/>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809AAE29-B2AD-3484-2107-F3B02372FF66}"/>
              </a:ext>
            </a:extLst>
          </p:cNvPr>
          <p:cNvSpPr>
            <a:spLocks noGrp="1"/>
          </p:cNvSpPr>
          <p:nvPr>
            <p:ph type="sldNum" sz="quarter" idx="12"/>
          </p:nvPr>
        </p:nvSpPr>
        <p:spPr/>
        <p:txBody>
          <a:bodyPr/>
          <a:lstStyle/>
          <a:p>
            <a:fld id="{B13E9416-BDBE-4976-8629-8F7C78F79CD8}" type="slidenum">
              <a:rPr lang="en-IN" smtClean="0"/>
              <a:t>7</a:t>
            </a:fld>
            <a:endParaRPr lang="en-IN"/>
          </a:p>
        </p:txBody>
      </p:sp>
    </p:spTree>
    <p:extLst>
      <p:ext uri="{BB962C8B-B14F-4D97-AF65-F5344CB8AC3E}">
        <p14:creationId xmlns:p14="http://schemas.microsoft.com/office/powerpoint/2010/main" val="265646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5">
                                            <p:txEl>
                                              <p:pRg st="5" end="5"/>
                                            </p:txEl>
                                          </p:spTgt>
                                        </p:tgtEl>
                                        <p:attrNameLst>
                                          <p:attrName>style.visibility</p:attrName>
                                        </p:attrNameLst>
                                      </p:cBhvr>
                                      <p:to>
                                        <p:strVal val="visible"/>
                                      </p:to>
                                    </p:set>
                                    <p:anim calcmode="lin" valueType="num">
                                      <p:cBhvr additive="base">
                                        <p:cTn id="4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 calcmode="lin" valueType="num">
                                      <p:cBhvr additive="base">
                                        <p:cTn id="50"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 calcmode="lin" valueType="num">
                                      <p:cBhvr additive="base">
                                        <p:cTn id="56"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3B009-D94C-55B4-11C6-0A3D1D8347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C0F710-4274-E684-C257-71C4D52B471B}"/>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Monetary Benefits of CFC Project Implementation</a:t>
            </a:r>
            <a:endParaRPr lang="en-IN" sz="3600" dirty="0">
              <a:latin typeface="+mn-lt"/>
            </a:endParaRPr>
          </a:p>
        </p:txBody>
      </p:sp>
      <p:sp>
        <p:nvSpPr>
          <p:cNvPr id="5" name="Content Placeholder 4">
            <a:extLst>
              <a:ext uri="{FF2B5EF4-FFF2-40B4-BE49-F238E27FC236}">
                <a16:creationId xmlns:a16="http://schemas.microsoft.com/office/drawing/2014/main" id="{4BB24FF2-DAAB-E8CE-1B59-A5E56F7192E9}"/>
              </a:ext>
            </a:extLst>
          </p:cNvPr>
          <p:cNvSpPr>
            <a:spLocks noGrp="1"/>
          </p:cNvSpPr>
          <p:nvPr>
            <p:ph idx="1"/>
          </p:nvPr>
        </p:nvSpPr>
        <p:spPr>
          <a:xfrm>
            <a:off x="838200" y="979714"/>
            <a:ext cx="10515600" cy="5211537"/>
          </a:xfrm>
        </p:spPr>
        <p:txBody>
          <a:bodyPr>
            <a:normAutofit/>
          </a:bodyPr>
          <a:lstStyle/>
          <a:p>
            <a:r>
              <a:rPr lang="en-US" dirty="0"/>
              <a:t>ZED and ISO certifications for all participating MSEs without any handholding fees by cluster members (GST on payments to QCI and certifying body to be borne by MSME or by Cluster Head) </a:t>
            </a:r>
          </a:p>
          <a:p>
            <a:r>
              <a:rPr lang="en-US" dirty="0"/>
              <a:t>3 ZED Certifications (Bronze, Silver and Gold) possible as per capability of each MSME unit </a:t>
            </a:r>
          </a:p>
          <a:p>
            <a:r>
              <a:rPr lang="en-US" dirty="0"/>
              <a:t>3 ISO certifications (ISO 9001, ISO 14001 and ISO 45001) possible as per capability of each MSME unit </a:t>
            </a:r>
          </a:p>
          <a:p>
            <a:r>
              <a:rPr lang="en-US" dirty="0"/>
              <a:t>Shareholders to earn profits from sharing facilities of CFC (where feasible) to all participating MSEs and MSMEs apart from those participating</a:t>
            </a:r>
            <a:endParaRPr lang="en-IN" dirty="0"/>
          </a:p>
        </p:txBody>
      </p:sp>
      <p:pic>
        <p:nvPicPr>
          <p:cNvPr id="2" name="Image 25">
            <a:extLst>
              <a:ext uri="{FF2B5EF4-FFF2-40B4-BE49-F238E27FC236}">
                <a16:creationId xmlns:a16="http://schemas.microsoft.com/office/drawing/2014/main" id="{D2041748-0B60-B7DB-D049-7BA48F76AB03}"/>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447486AD-6CE5-6D0F-638C-42CC37386A76}"/>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1C41AFE7-8A00-BE42-FE87-5981DFADC0D2}"/>
              </a:ext>
            </a:extLst>
          </p:cNvPr>
          <p:cNvSpPr>
            <a:spLocks noGrp="1"/>
          </p:cNvSpPr>
          <p:nvPr>
            <p:ph type="sldNum" sz="quarter" idx="12"/>
          </p:nvPr>
        </p:nvSpPr>
        <p:spPr/>
        <p:txBody>
          <a:bodyPr/>
          <a:lstStyle/>
          <a:p>
            <a:fld id="{B13E9416-BDBE-4976-8629-8F7C78F79CD8}" type="slidenum">
              <a:rPr lang="en-IN" smtClean="0"/>
              <a:t>8</a:t>
            </a:fld>
            <a:endParaRPr lang="en-IN"/>
          </a:p>
        </p:txBody>
      </p:sp>
    </p:spTree>
    <p:extLst>
      <p:ext uri="{BB962C8B-B14F-4D97-AF65-F5344CB8AC3E}">
        <p14:creationId xmlns:p14="http://schemas.microsoft.com/office/powerpoint/2010/main" val="144421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A8DDA-7780-860D-3D3B-872741C153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E4B9AFA-34A2-AE44-D281-DF2262579DAA}"/>
              </a:ext>
            </a:extLst>
          </p:cNvPr>
          <p:cNvSpPr>
            <a:spLocks noGrp="1"/>
          </p:cNvSpPr>
          <p:nvPr>
            <p:ph type="title"/>
          </p:nvPr>
        </p:nvSpPr>
        <p:spPr>
          <a:xfrm>
            <a:off x="838200" y="222245"/>
            <a:ext cx="10515600" cy="606425"/>
          </a:xfrm>
        </p:spPr>
        <p:txBody>
          <a:bodyPr>
            <a:normAutofit/>
          </a:bodyPr>
          <a:lstStyle/>
          <a:p>
            <a:pPr algn="ctr"/>
            <a:r>
              <a:rPr lang="en-US" sz="3600" dirty="0">
                <a:latin typeface="+mn-lt"/>
              </a:rPr>
              <a:t>Benefits of ZED Certification</a:t>
            </a:r>
            <a:endParaRPr lang="en-IN" sz="3600" dirty="0">
              <a:latin typeface="+mn-lt"/>
            </a:endParaRPr>
          </a:p>
        </p:txBody>
      </p:sp>
      <p:sp>
        <p:nvSpPr>
          <p:cNvPr id="5" name="Content Placeholder 4">
            <a:extLst>
              <a:ext uri="{FF2B5EF4-FFF2-40B4-BE49-F238E27FC236}">
                <a16:creationId xmlns:a16="http://schemas.microsoft.com/office/drawing/2014/main" id="{114ECF1B-D2E6-5CF5-A39C-18A53BDF46B4}"/>
              </a:ext>
            </a:extLst>
          </p:cNvPr>
          <p:cNvSpPr>
            <a:spLocks noGrp="1"/>
          </p:cNvSpPr>
          <p:nvPr>
            <p:ph idx="1"/>
          </p:nvPr>
        </p:nvSpPr>
        <p:spPr>
          <a:xfrm>
            <a:off x="838200" y="979714"/>
            <a:ext cx="10515600" cy="5211537"/>
          </a:xfrm>
        </p:spPr>
        <p:txBody>
          <a:bodyPr>
            <a:normAutofit/>
          </a:bodyPr>
          <a:lstStyle/>
          <a:p>
            <a:r>
              <a:rPr lang="en-US" dirty="0"/>
              <a:t>Business loans at reduced rate of interest (0.25-1.00 % reduction in rate of interest possible depending on your bank / financial institute)</a:t>
            </a:r>
          </a:p>
          <a:p>
            <a:r>
              <a:rPr lang="en-US" dirty="0"/>
              <a:t>If ISO certification benefits (1 ISO certification per ZED certification) is not availed re-imbursement of </a:t>
            </a:r>
            <a:r>
              <a:rPr lang="en-US" dirty="0" err="1"/>
              <a:t>upto</a:t>
            </a:r>
            <a:r>
              <a:rPr lang="en-US" dirty="0"/>
              <a:t> Rs.50,000/- possible on product testing / certification </a:t>
            </a:r>
          </a:p>
          <a:p>
            <a:r>
              <a:rPr lang="en-US" dirty="0"/>
              <a:t>3rd party recognition leading to priority in supplies to Govt. sector and other </a:t>
            </a:r>
            <a:r>
              <a:rPr lang="en-US" dirty="0" err="1"/>
              <a:t>GeM</a:t>
            </a:r>
            <a:r>
              <a:rPr lang="en-US" dirty="0"/>
              <a:t> portal supplies </a:t>
            </a:r>
          </a:p>
          <a:p>
            <a:r>
              <a:rPr lang="en-US" dirty="0"/>
              <a:t>Technology intervention benefit of </a:t>
            </a:r>
            <a:r>
              <a:rPr lang="en-US" dirty="0" err="1"/>
              <a:t>upto</a:t>
            </a:r>
            <a:r>
              <a:rPr lang="en-US" dirty="0"/>
              <a:t> Rs.3,00,000/- for each ZED Silver / Gold certified MSME (through BMCPL handholding) for new machines etc. </a:t>
            </a:r>
          </a:p>
          <a:p>
            <a:r>
              <a:rPr lang="en-US" dirty="0"/>
              <a:t>Due to on-going training awareness of personnel working in organization improves    </a:t>
            </a:r>
            <a:endParaRPr lang="en-IN" dirty="0"/>
          </a:p>
        </p:txBody>
      </p:sp>
      <p:pic>
        <p:nvPicPr>
          <p:cNvPr id="2" name="Image 25">
            <a:extLst>
              <a:ext uri="{FF2B5EF4-FFF2-40B4-BE49-F238E27FC236}">
                <a16:creationId xmlns:a16="http://schemas.microsoft.com/office/drawing/2014/main" id="{3DFA96C9-C966-E35C-30B7-09465CA1C707}"/>
              </a:ext>
            </a:extLst>
          </p:cNvPr>
          <p:cNvPicPr>
            <a:picLocks/>
          </p:cNvPicPr>
          <p:nvPr/>
        </p:nvPicPr>
        <p:blipFill>
          <a:blip r:embed="rId2" cstate="print"/>
          <a:stretch>
            <a:fillRect/>
          </a:stretch>
        </p:blipFill>
        <p:spPr>
          <a:xfrm>
            <a:off x="202304" y="5571579"/>
            <a:ext cx="901700" cy="1070610"/>
          </a:xfrm>
          <a:prstGeom prst="rect">
            <a:avLst/>
          </a:prstGeom>
        </p:spPr>
      </p:pic>
      <p:sp>
        <p:nvSpPr>
          <p:cNvPr id="3" name="Footer Placeholder 2">
            <a:extLst>
              <a:ext uri="{FF2B5EF4-FFF2-40B4-BE49-F238E27FC236}">
                <a16:creationId xmlns:a16="http://schemas.microsoft.com/office/drawing/2014/main" id="{1301E339-C97A-5253-E272-67B73EC33D2D}"/>
              </a:ext>
            </a:extLst>
          </p:cNvPr>
          <p:cNvSpPr>
            <a:spLocks noGrp="1"/>
          </p:cNvSpPr>
          <p:nvPr>
            <p:ph type="ftr" sz="quarter" idx="11"/>
          </p:nvPr>
        </p:nvSpPr>
        <p:spPr/>
        <p:txBody>
          <a:bodyPr/>
          <a:lstStyle/>
          <a:p>
            <a:r>
              <a:rPr lang="en-US" sz="1400" b="1" dirty="0">
                <a:solidFill>
                  <a:schemeClr val="tx1"/>
                </a:solidFill>
              </a:rPr>
              <a:t>MSE-CDP Developing Common Facility Centre</a:t>
            </a:r>
            <a:endParaRPr lang="en-IN" sz="1400" b="1" dirty="0">
              <a:solidFill>
                <a:schemeClr val="tx1"/>
              </a:solidFill>
            </a:endParaRPr>
          </a:p>
        </p:txBody>
      </p:sp>
      <p:sp>
        <p:nvSpPr>
          <p:cNvPr id="6" name="Slide Number Placeholder 5">
            <a:extLst>
              <a:ext uri="{FF2B5EF4-FFF2-40B4-BE49-F238E27FC236}">
                <a16:creationId xmlns:a16="http://schemas.microsoft.com/office/drawing/2014/main" id="{94979AAD-413B-B0C6-FA37-17236EF3A777}"/>
              </a:ext>
            </a:extLst>
          </p:cNvPr>
          <p:cNvSpPr>
            <a:spLocks noGrp="1"/>
          </p:cNvSpPr>
          <p:nvPr>
            <p:ph type="sldNum" sz="quarter" idx="12"/>
          </p:nvPr>
        </p:nvSpPr>
        <p:spPr/>
        <p:txBody>
          <a:bodyPr/>
          <a:lstStyle/>
          <a:p>
            <a:fld id="{B13E9416-BDBE-4976-8629-8F7C78F79CD8}" type="slidenum">
              <a:rPr lang="en-IN" smtClean="0"/>
              <a:t>9</a:t>
            </a:fld>
            <a:endParaRPr lang="en-IN"/>
          </a:p>
        </p:txBody>
      </p:sp>
    </p:spTree>
    <p:extLst>
      <p:ext uri="{BB962C8B-B14F-4D97-AF65-F5344CB8AC3E}">
        <p14:creationId xmlns:p14="http://schemas.microsoft.com/office/powerpoint/2010/main" val="255137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additive="base">
                                        <p:cTn id="2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additive="base">
                                        <p:cTn id="3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 calcmode="lin" valueType="num">
                                      <p:cBhvr additive="base">
                                        <p:cTn id="3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1879</Words>
  <Application>Microsoft Office PowerPoint</Application>
  <PresentationFormat>Widescreen</PresentationFormat>
  <Paragraphs>183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Wingdings</vt:lpstr>
      <vt:lpstr>Office Theme</vt:lpstr>
      <vt:lpstr>About the Scheme</vt:lpstr>
      <vt:lpstr>CFC Concept</vt:lpstr>
      <vt:lpstr>CFC Concept ….</vt:lpstr>
      <vt:lpstr>CFC Concept ….</vt:lpstr>
      <vt:lpstr>Cluster Formation – Do’s and Don’ts</vt:lpstr>
      <vt:lpstr>Cluster Formation – Do’s and Don’ts ….</vt:lpstr>
      <vt:lpstr>Benefits of CFC Project Implementation</vt:lpstr>
      <vt:lpstr>Monetary Benefits of CFC Project Implementation</vt:lpstr>
      <vt:lpstr>Benefits of ZED Certification</vt:lpstr>
      <vt:lpstr>Benefits of ISO Certification</vt:lpstr>
      <vt:lpstr>CFC Actions and Timeline</vt:lpstr>
      <vt:lpstr>CFC Actions and Timeline</vt:lpstr>
      <vt:lpstr>Expectations from CFC Promoters</vt:lpstr>
      <vt:lpstr>Initial Actions for Timely submission of Concept Note</vt:lpstr>
      <vt:lpstr>PowerPoint Presentation</vt:lpstr>
      <vt:lpstr>ISO 9001:2015 QMS Benefits</vt:lpstr>
      <vt:lpstr>Expected Benefits of ISO 9001:2015 QMS  (If QMS is implemented properly and followed by client)</vt:lpstr>
      <vt:lpstr>ISO 14001:2015 EMS Benefits</vt:lpstr>
      <vt:lpstr>Expected Benefits of ISO 14001:2015 EMS  (if EMS is properly implemented – Not contributing global warming, contributing in better environment) </vt:lpstr>
      <vt:lpstr>ISO 45001:2018 OHSMS Benefits </vt:lpstr>
      <vt:lpstr>Expected Benefits of ISO 45001:2018 OHSMS – Improved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Mahesh Limaye</dc:creator>
  <cp:lastModifiedBy>Tanvi Saluja</cp:lastModifiedBy>
  <cp:revision>8</cp:revision>
  <dcterms:created xsi:type="dcterms:W3CDTF">2026-01-09T06:17:35Z</dcterms:created>
  <dcterms:modified xsi:type="dcterms:W3CDTF">2026-08-07T08:03:07Z</dcterms:modified>
</cp:coreProperties>
</file>